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81" r:id="rId3"/>
    <p:sldId id="267" r:id="rId4"/>
    <p:sldId id="263" r:id="rId5"/>
    <p:sldId id="264" r:id="rId6"/>
    <p:sldId id="268" r:id="rId7"/>
    <p:sldId id="326" r:id="rId8"/>
    <p:sldId id="282" r:id="rId9"/>
    <p:sldId id="270" r:id="rId10"/>
    <p:sldId id="280" r:id="rId11"/>
    <p:sldId id="269" r:id="rId12"/>
    <p:sldId id="300" r:id="rId13"/>
    <p:sldId id="284" r:id="rId14"/>
    <p:sldId id="275" r:id="rId15"/>
    <p:sldId id="288" r:id="rId16"/>
    <p:sldId id="325" r:id="rId17"/>
    <p:sldId id="285" r:id="rId18"/>
    <p:sldId id="310" r:id="rId19"/>
    <p:sldId id="296" r:id="rId20"/>
    <p:sldId id="303" r:id="rId21"/>
    <p:sldId id="302" r:id="rId22"/>
    <p:sldId id="289" r:id="rId23"/>
    <p:sldId id="301" r:id="rId24"/>
    <p:sldId id="304" r:id="rId25"/>
    <p:sldId id="305" r:id="rId26"/>
    <p:sldId id="292" r:id="rId27"/>
    <p:sldId id="343" r:id="rId28"/>
    <p:sldId id="290" r:id="rId29"/>
    <p:sldId id="309" r:id="rId30"/>
    <p:sldId id="308" r:id="rId31"/>
    <p:sldId id="324" r:id="rId32"/>
    <p:sldId id="279" r:id="rId33"/>
    <p:sldId id="316" r:id="rId34"/>
    <p:sldId id="317" r:id="rId35"/>
    <p:sldId id="318" r:id="rId36"/>
    <p:sldId id="329" r:id="rId37"/>
    <p:sldId id="319" r:id="rId38"/>
    <p:sldId id="323" r:id="rId39"/>
    <p:sldId id="327" r:id="rId40"/>
    <p:sldId id="328" r:id="rId41"/>
    <p:sldId id="320" r:id="rId42"/>
    <p:sldId id="322" r:id="rId43"/>
    <p:sldId id="335" r:id="rId44"/>
    <p:sldId id="336" r:id="rId45"/>
    <p:sldId id="332" r:id="rId46"/>
    <p:sldId id="330" r:id="rId47"/>
    <p:sldId id="331" r:id="rId48"/>
    <p:sldId id="333" r:id="rId49"/>
    <p:sldId id="334" r:id="rId50"/>
    <p:sldId id="338" r:id="rId51"/>
    <p:sldId id="337" r:id="rId52"/>
    <p:sldId id="339" r:id="rId53"/>
    <p:sldId id="340" r:id="rId54"/>
    <p:sldId id="342" r:id="rId55"/>
    <p:sldId id="341" r:id="rId56"/>
  </p:sldIdLst>
  <p:sldSz cx="12192000" cy="6858000"/>
  <p:notesSz cx="6858000" cy="9144000"/>
  <p:embeddedFontLst>
    <p:embeddedFont>
      <p:font typeface="Malgun Gothic" panose="020B0503020000020004" pitchFamily="50" charset="-127"/>
      <p:regular r:id="rId58"/>
      <p:bold r:id="rId59"/>
    </p:embeddedFont>
    <p:embeddedFont>
      <p:font typeface="Malgun Gothic" panose="020B0503020000020004" pitchFamily="50" charset="-127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Jua" panose="020B0600000101010101" charset="0"/>
      <p:regular r:id="rId64"/>
      <p:bold r:id="rId65"/>
      <p:italic r:id="rId66"/>
      <p:boldItalic r:id="rId67"/>
    </p:embeddedFont>
    <p:embeddedFont>
      <p:font typeface="Roboto" panose="020B0600000101010101" charset="0"/>
      <p:regular r:id="rId68"/>
      <p:bold r:id="rId69"/>
      <p:italic r:id="rId70"/>
      <p:boldItalic r:id="rId71"/>
    </p:embeddedFont>
    <p:embeddedFont>
      <p:font typeface="S-Core Dream 1 Thin" panose="020B0403030302020204" pitchFamily="34" charset="-127"/>
      <p:regular r:id="rId72"/>
    </p:embeddedFont>
    <p:embeddedFont>
      <p:font typeface="S-Core Dream 2 ExtraLight" panose="020B0203030302020204" pitchFamily="34" charset="-127"/>
      <p:regular r:id="rId73"/>
    </p:embeddedFont>
    <p:embeddedFont>
      <p:font typeface="S-Core Dream 4 Regular" panose="020B0503030302020204" pitchFamily="34" charset="-127"/>
      <p:regular r:id="rId74"/>
    </p:embeddedFont>
    <p:embeddedFont>
      <p:font typeface="S-Core Dream 5 Medium" panose="020B0503030302020204" pitchFamily="34" charset="-127"/>
      <p:regular r:id="rId75"/>
    </p:embeddedFont>
    <p:embeddedFont>
      <p:font typeface="S-Core Dream 6 Bold" panose="020B0703030302020204" pitchFamily="34" charset="-127"/>
      <p:regular r:id="rId76"/>
      <p:bold r:id="rId77"/>
    </p:embeddedFont>
    <p:embeddedFont>
      <p:font typeface="S-Core Dream 7 ExtraBold" panose="020B0803030302020204" pitchFamily="34" charset="-127"/>
      <p:bold r:id="rId78"/>
    </p:embeddedFont>
    <p:embeddedFont>
      <p:font typeface="S-Core Dream 8 Heavy" panose="020B0903030302020204" pitchFamily="34" charset="-127"/>
      <p:bold r:id="rId79"/>
    </p:embeddedFont>
    <p:embeddedFont>
      <p:font typeface="Y SpotlightOTF" panose="020B0600000101010101" pitchFamily="34" charset="-127"/>
      <p:regular r:id="rId80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130"/>
    <a:srgbClr val="FFDF00"/>
    <a:srgbClr val="2B1C82"/>
    <a:srgbClr val="3122B5"/>
    <a:srgbClr val="582182"/>
    <a:srgbClr val="4C37F5"/>
    <a:srgbClr val="FBFBFB"/>
    <a:srgbClr val="14171B"/>
    <a:srgbClr val="071153"/>
    <a:srgbClr val="290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1"/>
    <p:restoredTop sz="94694"/>
  </p:normalViewPr>
  <p:slideViewPr>
    <p:cSldViewPr snapToGrid="0">
      <p:cViewPr varScale="1">
        <p:scale>
          <a:sx n="81" d="100"/>
          <a:sy n="81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EAFA-F0A6-544A-A950-74FB806EA73F}" type="datetimeFigureOut">
              <a:rPr lang="en-KR" smtClean="0"/>
              <a:t>07/25/2024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D175D-9FB3-C54D-A6DC-AB75F00CF63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571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생성형 AI 기술의 발전에 따른 Voice Cloning 시장이 확대되고 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D175D-9FB3-C54D-A6DC-AB75F00CF63F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83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해외 사례 언급 필요</a:t>
            </a:r>
            <a:r>
              <a:rPr lang="en-US" altLang="ko-KR" dirty="0"/>
              <a:t>..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D175D-9FB3-C54D-A6DC-AB75F00CF63F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0512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D175D-9FB3-C54D-A6DC-AB75F00CF63F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795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D175D-9FB3-C54D-A6DC-AB75F00CF63F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098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D175D-9FB3-C54D-A6DC-AB75F00CF63F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8321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D175D-9FB3-C54D-A6DC-AB75F00CF63F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780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9106-4438-580B-1DA0-1B54FA5EE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E150-F6D9-FA3E-C3A6-2892DF0F1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7CEC8-DCDC-AC8B-76FD-963BD2883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0F23-BE99-9042-843C-9266D80747BB}" type="datetime1">
              <a:rPr lang="en-US" smtClean="0"/>
              <a:t>7/25/2024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C6D0F-1FE3-1860-5119-E85AC3C0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56D20-FFC6-9F99-A12B-C2928C71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10" y="6356349"/>
            <a:ext cx="2743200" cy="365125"/>
          </a:xfrm>
        </p:spPr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563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CB4B-C9DF-C7FD-1706-E0012764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46B44-2083-2550-72FD-1C647DBB3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D0DD5-56F0-7581-06E0-33538A27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7F33-736E-1942-8F74-FE324903BA04}" type="datetime1">
              <a:rPr lang="en-US" smtClean="0"/>
              <a:t>7/25/2024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4B08D-FC12-0BAB-7316-4EC87535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74441-4DE5-5D87-84BF-6CD635ED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9383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933721-2A31-4584-1ADB-F8D5D2E6B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2C205-D8C3-0328-BA96-AEE9244A1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2A27F-ABC0-D40C-A031-65FD0292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F98C-87A5-734F-A9B4-BA247366DCC7}" type="datetime1">
              <a:rPr lang="en-US" smtClean="0"/>
              <a:t>7/25/2024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56DCA-E225-B6CA-EADF-FD15BDF2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E6BFD-2E41-3F81-731E-00E7E0DD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343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AAFA-48BA-44E4-FBC1-09836C09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0108B-9168-D4FB-35E2-31B7C80C9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FDB8-9FE8-4408-65E5-648A4CE89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1BE1-6CF8-384B-A02A-5689B8B90494}" type="datetime1">
              <a:rPr lang="en-US" smtClean="0"/>
              <a:t>7/25/2024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11056-73EC-1F17-AADB-D751219D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FFE52-6DD0-F7B1-B1C9-50CA06D1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10" y="6354077"/>
            <a:ext cx="2743200" cy="365125"/>
          </a:xfrm>
        </p:spPr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497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8B32-DCD3-EE31-300F-908300D8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9EAA1-2EFF-3EFD-B899-8D87F96F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D8C10-F1F9-824B-F0C2-33A53177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13C57-E917-9143-B52C-9B4FCCAFC321}" type="datetime1">
              <a:rPr lang="en-US" smtClean="0"/>
              <a:t>7/25/2024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FDC17-394E-EC3A-A7B6-C06C2E5C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3CBFD-980B-BEF7-38C4-018B4F7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170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519D-6CAD-5193-69E3-3EFD226A9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F7A6E-399A-9E9B-F0E5-14C1DBBBB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15DBA-3198-5E32-E05B-EA7BA3EF8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376EC-62FE-E69B-F207-D6C4C7664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10CA-715B-B646-ACF5-29EC1DE1C448}" type="datetime1">
              <a:rPr lang="en-US" smtClean="0"/>
              <a:t>7/25/2024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2771E-55D3-4116-3FA5-E76AF30D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3A7FA-278E-D723-B6B4-5C064545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586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A450-AF8B-44BF-758A-F71C2540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C328C-B862-90AF-0433-702713890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14834-ECEA-C79A-2037-D1C0CC448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977A7-F54E-6E95-3413-8E3EF7B0C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A4068-5AE0-6DFC-3BA8-31A8C965F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83DB7-4D7B-BD59-2FFA-32157E9C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BF92-E19A-5C48-BE2B-CC3D52355E3A}" type="datetime1">
              <a:rPr lang="en-US" smtClean="0"/>
              <a:t>7/25/2024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D125B5-5606-A46C-9CD6-78821D67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09742-8882-228D-6F88-1E209914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2427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D17C-403D-D39F-5017-23F97129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CA025-6702-845A-5626-840565CC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793E-916E-604C-90B3-03B97AE61924}" type="datetime1">
              <a:rPr lang="en-US" smtClean="0"/>
              <a:t>7/25/2024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F7AE9-9F86-7FBF-50CF-AA14BC65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5C736-DA64-1F7B-5F10-61CF23C0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619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201B95-8557-61C2-A43C-6ADA3218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3A950-8BC3-C642-9416-31686DA83249}" type="datetime1">
              <a:rPr lang="en-US" smtClean="0"/>
              <a:t>7/25/2024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47F78-A598-0BA1-2CD3-A6C161F2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A53EB-1C4D-749A-1FEC-CF69B913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276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9E93-351C-CEF9-9511-A8F14917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269D6-887B-2CE4-CC9B-6D081B747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17E2E-8D17-8AF6-B01B-A24695207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C442F-0F3E-B808-00B5-9EF3B9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3B2F-BAA1-F94D-986E-5C12B14C339B}" type="datetime1">
              <a:rPr lang="en-US" smtClean="0"/>
              <a:t>7/25/2024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4E727-FFD5-4062-0F9E-59FFA462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7B8AA-AD55-CAE2-3E47-C0FB2987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674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35CB-1EBD-FF22-66AE-FA895F0F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B2873-A90A-F3A1-CA6F-92918F9A3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3BB2B-51E6-517A-3FBB-9EE09818C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6CFD3-9697-3953-5502-47DF6754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C3AE-4427-A04A-B3FD-92D4B7294D24}" type="datetime1">
              <a:rPr lang="en-US" smtClean="0"/>
              <a:t>7/25/2024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561F6-C80D-D950-8408-6301FD88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DF1EC-5543-61F9-AFDB-4FA3C13F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235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A2AFE-6A7F-2539-D194-8537151F9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2407-1AB6-2059-CC51-F9992DBA8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E4B11F-8C2F-5D4F-BE5D-86B8ECD0778F}" type="datetime1">
              <a:rPr lang="en-US" smtClean="0"/>
              <a:t>7/25/2024</a:t>
            </a:fld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764ED-C43D-62D5-220F-B33C92BC3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56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altLang="ko-KR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B30677A-5A1A-DFCB-FB5A-07985B31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D8908-B55B-AA4A-9EE5-FC8F434DE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835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microsoft.com/office/2007/relationships/hdphoto" Target="../media/hdphoto5.wdp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9.wdp"/><Relationship Id="rId3" Type="http://schemas.microsoft.com/office/2007/relationships/hdphoto" Target="../media/hdphoto5.wdp"/><Relationship Id="rId7" Type="http://schemas.openxmlformats.org/officeDocument/2006/relationships/image" Target="../media/image2.png"/><Relationship Id="rId12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microsoft.com/office/2007/relationships/hdphoto" Target="../media/hdphoto18.wdp"/><Relationship Id="rId5" Type="http://schemas.microsoft.com/office/2007/relationships/hdphoto" Target="../media/hdphoto16.wdp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microsoft.com/office/2007/relationships/hdphoto" Target="../media/hdphoto1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19.wdp"/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microsoft.com/office/2007/relationships/hdphoto" Target="../media/hdphoto17.wdp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microsoft.com/office/2007/relationships/hdphoto" Target="../media/hdphoto5.wdp"/><Relationship Id="rId9" Type="http://schemas.microsoft.com/office/2007/relationships/hdphoto" Target="../media/hdphoto18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microsoft.com/office/2007/relationships/hdphoto" Target="../media/hdphoto20.wdp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microsoft.com/office/2007/relationships/hdphoto" Target="../media/hdphoto4.wdp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4.wdp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20.wdp"/><Relationship Id="rId5" Type="http://schemas.openxmlformats.org/officeDocument/2006/relationships/image" Target="../media/image42.png"/><Relationship Id="rId10" Type="http://schemas.openxmlformats.org/officeDocument/2006/relationships/image" Target="../media/image3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4.wdp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20.wdp"/><Relationship Id="rId5" Type="http://schemas.openxmlformats.org/officeDocument/2006/relationships/image" Target="../media/image42.png"/><Relationship Id="rId10" Type="http://schemas.openxmlformats.org/officeDocument/2006/relationships/image" Target="../media/image3.png"/><Relationship Id="rId4" Type="http://schemas.openxmlformats.org/officeDocument/2006/relationships/image" Target="../media/image47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21.wdp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2.wdp"/><Relationship Id="rId4" Type="http://schemas.openxmlformats.org/officeDocument/2006/relationships/image" Target="../media/image4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21.wdp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22.wdp"/><Relationship Id="rId4" Type="http://schemas.openxmlformats.org/officeDocument/2006/relationships/image" Target="../media/image4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12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59.png"/><Relationship Id="rId4" Type="http://schemas.microsoft.com/office/2007/relationships/hdphoto" Target="../media/hdphoto21.wdp"/><Relationship Id="rId9" Type="http://schemas.openxmlformats.org/officeDocument/2006/relationships/image" Target="../media/image58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3.png"/><Relationship Id="rId3" Type="http://schemas.microsoft.com/office/2007/relationships/hdphoto" Target="../media/hdphoto21.wdp"/><Relationship Id="rId7" Type="http://schemas.openxmlformats.org/officeDocument/2006/relationships/image" Target="../media/image60.png"/><Relationship Id="rId12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microsoft.com/office/2007/relationships/hdphoto" Target="../media/hdphoto22.wdp"/><Relationship Id="rId10" Type="http://schemas.microsoft.com/office/2007/relationships/hdphoto" Target="../media/hdphoto23.wdp"/><Relationship Id="rId4" Type="http://schemas.openxmlformats.org/officeDocument/2006/relationships/image" Target="../media/image4.png"/><Relationship Id="rId9" Type="http://schemas.openxmlformats.org/officeDocument/2006/relationships/image" Target="../media/image62.png"/><Relationship Id="rId14" Type="http://schemas.openxmlformats.org/officeDocument/2006/relationships/image" Target="../media/image6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11" Type="http://schemas.openxmlformats.org/officeDocument/2006/relationships/image" Target="../media/image70.png"/><Relationship Id="rId5" Type="http://schemas.openxmlformats.org/officeDocument/2006/relationships/image" Target="../media/image4.png"/><Relationship Id="rId10" Type="http://schemas.openxmlformats.org/officeDocument/2006/relationships/image" Target="../media/image69.png"/><Relationship Id="rId4" Type="http://schemas.microsoft.com/office/2007/relationships/hdphoto" Target="../media/hdphoto21.wdp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21.wdp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microsoft.com/office/2007/relationships/hdphoto" Target="../media/hdphoto22.wdp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microsoft.com/office/2007/relationships/hdphoto" Target="../media/hdphoto21.wdp"/><Relationship Id="rId7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microsoft.com/office/2007/relationships/hdphoto" Target="../media/hdphoto22.wdp"/><Relationship Id="rId4" Type="http://schemas.openxmlformats.org/officeDocument/2006/relationships/image" Target="../media/image4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hdphoto" Target="../media/hdphoto21.wdp"/><Relationship Id="rId3" Type="http://schemas.openxmlformats.org/officeDocument/2006/relationships/image" Target="../media/image75.jpeg"/><Relationship Id="rId7" Type="http://schemas.openxmlformats.org/officeDocument/2006/relationships/image" Target="../media/image72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5" Type="http://schemas.microsoft.com/office/2007/relationships/hdphoto" Target="../media/hdphoto22.wdp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microsoft.com/office/2007/relationships/hdphoto" Target="../media/hdphoto26.wdp"/><Relationship Id="rId1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7.wdp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.png"/><Relationship Id="rId4" Type="http://schemas.microsoft.com/office/2007/relationships/hdphoto" Target="../media/hdphoto27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10" Type="http://schemas.microsoft.com/office/2007/relationships/hdphoto" Target="../media/hdphoto8.wdp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8.png"/><Relationship Id="rId3" Type="http://schemas.microsoft.com/office/2007/relationships/hdphoto" Target="../media/hdphoto10.wdp"/><Relationship Id="rId7" Type="http://schemas.openxmlformats.org/officeDocument/2006/relationships/image" Target="../media/image14.png"/><Relationship Id="rId12" Type="http://schemas.microsoft.com/office/2007/relationships/hdphoto" Target="../media/hdphoto1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07/relationships/hdphoto" Target="../media/hdphoto11.wdp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microsoft.com/office/2007/relationships/hdphoto" Target="../media/hdphoto14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5B485D-B58C-0292-1871-6D7945C1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32" y="-1519587"/>
            <a:ext cx="13101638" cy="1494860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BD2E93F-5F7C-8252-AD80-E8C01FFA3B5F}"/>
              </a:ext>
            </a:extLst>
          </p:cNvPr>
          <p:cNvSpPr/>
          <p:nvPr/>
        </p:nvSpPr>
        <p:spPr>
          <a:xfrm>
            <a:off x="0" y="-36016"/>
            <a:ext cx="13101638" cy="6894015"/>
          </a:xfrm>
          <a:prstGeom prst="rect">
            <a:avLst/>
          </a:prstGeom>
          <a:solidFill>
            <a:schemeClr val="tx1">
              <a:alpha val="279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9B77E-1760-F372-8991-371F97F57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98886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Voice Verity</a:t>
            </a:r>
            <a:endParaRPr lang="en-KR" sz="4000" b="1" dirty="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D1E3-6A44-EDDE-252E-BF9E24A19172}"/>
              </a:ext>
            </a:extLst>
          </p:cNvPr>
          <p:cNvSpPr txBox="1"/>
          <p:nvPr/>
        </p:nvSpPr>
        <p:spPr>
          <a:xfrm>
            <a:off x="4034693" y="6329090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KT </a:t>
            </a:r>
            <a:r>
              <a:rPr lang="en-US" altLang="ko-KR" err="1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Aivle</a:t>
            </a:r>
            <a:r>
              <a:rPr lang="en-US" altLang="ko-KR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School 5</a:t>
            </a:r>
            <a:r>
              <a:rPr lang="ko-KR" altLang="en-US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 </a:t>
            </a:r>
            <a:r>
              <a:rPr lang="en-US" altLang="ko-KR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Al Track 08</a:t>
            </a:r>
            <a:r>
              <a:rPr lang="ko-KR" altLang="en-US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조 </a:t>
            </a:r>
            <a:endParaRPr lang="en-KR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9FC61C9-825E-708A-6E41-8F0900811153}"/>
              </a:ext>
            </a:extLst>
          </p:cNvPr>
          <p:cNvGrpSpPr/>
          <p:nvPr/>
        </p:nvGrpSpPr>
        <p:grpSpPr>
          <a:xfrm>
            <a:off x="5797749" y="1743704"/>
            <a:ext cx="4198878" cy="3960000"/>
            <a:chOff x="5917188" y="1515945"/>
            <a:chExt cx="4198878" cy="3960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0450F5A-CAFE-2B55-CD44-2C21B5B452B8}"/>
                </a:ext>
              </a:extLst>
            </p:cNvPr>
            <p:cNvSpPr>
              <a:spLocks/>
            </p:cNvSpPr>
            <p:nvPr/>
          </p:nvSpPr>
          <p:spPr>
            <a:xfrm>
              <a:off x="6156066" y="1515945"/>
              <a:ext cx="3960000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0006" dist="1085173" sx="88061" sy="88061" algn="l" rotWithShape="0">
                <a:schemeClr val="tx2">
                  <a:lumMod val="50000"/>
                  <a:lumOff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B850E4-50E9-02B5-18F7-BD500EB2261D}"/>
                </a:ext>
              </a:extLst>
            </p:cNvPr>
            <p:cNvSpPr>
              <a:spLocks/>
            </p:cNvSpPr>
            <p:nvPr/>
          </p:nvSpPr>
          <p:spPr>
            <a:xfrm>
              <a:off x="5917188" y="1515945"/>
              <a:ext cx="3960000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0006" dist="1085173" sx="88061" sy="88061" algn="l" rotWithShape="0">
                <a:schemeClr val="tx2">
                  <a:lumMod val="50000"/>
                  <a:lumOff val="5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75458140-68C2-B061-0435-52FC944E4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326" y="2505918"/>
              <a:ext cx="2649723" cy="1885692"/>
            </a:xfrm>
            <a:prstGeom prst="rect">
              <a:avLst/>
            </a:prstGeom>
            <a:noFill/>
            <a:effectLst>
              <a:outerShdw blurRad="55321" dist="127310" dir="4620000" algn="tl" rotWithShape="0">
                <a:schemeClr val="tx2">
                  <a:lumMod val="90000"/>
                  <a:lumOff val="10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93A1E56-A59F-8648-B0D2-C63550161D80}"/>
              </a:ext>
            </a:extLst>
          </p:cNvPr>
          <p:cNvSpPr txBox="1"/>
          <p:nvPr/>
        </p:nvSpPr>
        <p:spPr>
          <a:xfrm>
            <a:off x="1563124" y="3723704"/>
            <a:ext cx="3818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u="none" strike="noStrike" err="1">
                <a:solidFill>
                  <a:schemeClr val="bg1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딥보이스</a:t>
            </a:r>
            <a:r>
              <a:rPr lang="ko-KR" altLang="en-US" sz="2400" b="0" i="0" u="none" strike="noStrike">
                <a:solidFill>
                  <a:schemeClr val="bg1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 탐지 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API </a:t>
            </a:r>
            <a:r>
              <a:rPr lang="ko-KR" altLang="en-US" sz="2400" b="0" i="0" u="none" strike="noStrike">
                <a:solidFill>
                  <a:schemeClr val="bg1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솔루션</a:t>
            </a:r>
            <a:endParaRPr lang="en-KR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A2BD-856A-A856-2E06-6163CCC25FB3}"/>
              </a:ext>
            </a:extLst>
          </p:cNvPr>
          <p:cNvSpPr/>
          <p:nvPr/>
        </p:nvSpPr>
        <p:spPr>
          <a:xfrm>
            <a:off x="12546779" y="-18008"/>
            <a:ext cx="6512169" cy="689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82C1B-F0CC-0EF0-DD06-2F9DD62AC3EC}"/>
              </a:ext>
            </a:extLst>
          </p:cNvPr>
          <p:cNvSpPr txBox="1"/>
          <p:nvPr/>
        </p:nvSpPr>
        <p:spPr>
          <a:xfrm>
            <a:off x="14182511" y="100262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22B93-4E6D-D414-A25A-8AFC115AFD93}"/>
              </a:ext>
            </a:extLst>
          </p:cNvPr>
          <p:cNvSpPr txBox="1"/>
          <p:nvPr/>
        </p:nvSpPr>
        <p:spPr>
          <a:xfrm>
            <a:off x="14182510" y="1768115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78ABE-CDEC-4BEC-6ADC-ACA87F551B92}"/>
              </a:ext>
            </a:extLst>
          </p:cNvPr>
          <p:cNvSpPr txBox="1"/>
          <p:nvPr/>
        </p:nvSpPr>
        <p:spPr>
          <a:xfrm>
            <a:off x="14182509" y="2533605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0F969-49AD-8EC7-CAE3-E46028DD58EB}"/>
              </a:ext>
            </a:extLst>
          </p:cNvPr>
          <p:cNvSpPr txBox="1"/>
          <p:nvPr/>
        </p:nvSpPr>
        <p:spPr>
          <a:xfrm>
            <a:off x="14182508" y="3299095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09A72D-CF9C-81C7-0422-622787300B50}"/>
              </a:ext>
            </a:extLst>
          </p:cNvPr>
          <p:cNvSpPr txBox="1"/>
          <p:nvPr/>
        </p:nvSpPr>
        <p:spPr>
          <a:xfrm>
            <a:off x="14182507" y="4064585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C6F79-C261-6A7C-FF3D-DEBE3173C60B}"/>
              </a:ext>
            </a:extLst>
          </p:cNvPr>
          <p:cNvSpPr txBox="1"/>
          <p:nvPr/>
        </p:nvSpPr>
        <p:spPr>
          <a:xfrm>
            <a:off x="14182506" y="4830075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BAB88-6B67-B97F-B69D-49AE88B6D01B}"/>
              </a:ext>
            </a:extLst>
          </p:cNvPr>
          <p:cNvSpPr txBox="1"/>
          <p:nvPr/>
        </p:nvSpPr>
        <p:spPr>
          <a:xfrm>
            <a:off x="15065618" y="1065916"/>
            <a:ext cx="11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조원 소개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1A84-CC7C-0623-C0C8-8001EAD181E2}"/>
              </a:ext>
            </a:extLst>
          </p:cNvPr>
          <p:cNvSpPr txBox="1"/>
          <p:nvPr/>
        </p:nvSpPr>
        <p:spPr>
          <a:xfrm>
            <a:off x="15065618" y="182855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프로젝트 소개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8BFB9-B07C-8836-8A5E-5EB97FA56566}"/>
              </a:ext>
            </a:extLst>
          </p:cNvPr>
          <p:cNvSpPr txBox="1"/>
          <p:nvPr/>
        </p:nvSpPr>
        <p:spPr>
          <a:xfrm>
            <a:off x="15065618" y="2591188"/>
            <a:ext cx="209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웹 서비스 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0CBE7-9AC2-1290-7C37-FA203B35D4DC}"/>
              </a:ext>
            </a:extLst>
          </p:cNvPr>
          <p:cNvSpPr txBox="1"/>
          <p:nvPr/>
        </p:nvSpPr>
        <p:spPr>
          <a:xfrm>
            <a:off x="15061611" y="335382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AI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 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474E8B-1DBB-10AD-E10F-3284C57AD4AB}"/>
              </a:ext>
            </a:extLst>
          </p:cNvPr>
          <p:cNvSpPr txBox="1"/>
          <p:nvPr/>
        </p:nvSpPr>
        <p:spPr>
          <a:xfrm>
            <a:off x="15065618" y="4116460"/>
            <a:ext cx="131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서비스 시연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750C4E-8A70-FEC3-E86E-B9092F88B3D9}"/>
              </a:ext>
            </a:extLst>
          </p:cNvPr>
          <p:cNvSpPr txBox="1"/>
          <p:nvPr/>
        </p:nvSpPr>
        <p:spPr>
          <a:xfrm>
            <a:off x="15061611" y="4872605"/>
            <a:ext cx="18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기대효과 및 제안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5D13D-FF67-CA30-CC2C-C2EF7C08B542}"/>
              </a:ext>
            </a:extLst>
          </p:cNvPr>
          <p:cNvSpPr txBox="1"/>
          <p:nvPr/>
        </p:nvSpPr>
        <p:spPr>
          <a:xfrm>
            <a:off x="14192927" y="5595568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en-US" altLang="ko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r>
            <a:endParaRPr lang="en-KR" sz="2400" b="1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D4952A-C4EC-8074-810B-43BE4E7EDBB0}"/>
              </a:ext>
            </a:extLst>
          </p:cNvPr>
          <p:cNvSpPr txBox="1"/>
          <p:nvPr/>
        </p:nvSpPr>
        <p:spPr>
          <a:xfrm>
            <a:off x="15061611" y="562875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프로젝트 수행 소감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97A6-B5C2-D31C-3311-43A4CCFD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386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12F9CBF-E5AA-F992-B489-C2F1211943A9}"/>
              </a:ext>
            </a:extLst>
          </p:cNvPr>
          <p:cNvSpPr/>
          <p:nvPr/>
        </p:nvSpPr>
        <p:spPr>
          <a:xfrm>
            <a:off x="5520689" y="5404586"/>
            <a:ext cx="2424706" cy="39639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F51C66-E801-AB65-80DC-779FA0D8ED1B}"/>
              </a:ext>
            </a:extLst>
          </p:cNvPr>
          <p:cNvSpPr/>
          <p:nvPr/>
        </p:nvSpPr>
        <p:spPr>
          <a:xfrm>
            <a:off x="425630" y="2399712"/>
            <a:ext cx="11340739" cy="2136562"/>
          </a:xfrm>
          <a:custGeom>
            <a:avLst/>
            <a:gdLst>
              <a:gd name="connsiteX0" fmla="*/ 0 w 11340739"/>
              <a:gd name="connsiteY0" fmla="*/ 224809 h 2136562"/>
              <a:gd name="connsiteX1" fmla="*/ 224809 w 11340739"/>
              <a:gd name="connsiteY1" fmla="*/ 0 h 2136562"/>
              <a:gd name="connsiteX2" fmla="*/ 1123326 w 11340739"/>
              <a:gd name="connsiteY2" fmla="*/ 0 h 2136562"/>
              <a:gd name="connsiteX3" fmla="*/ 1695110 w 11340739"/>
              <a:gd name="connsiteY3" fmla="*/ 0 h 2136562"/>
              <a:gd name="connsiteX4" fmla="*/ 2157983 w 11340739"/>
              <a:gd name="connsiteY4" fmla="*/ 0 h 2136562"/>
              <a:gd name="connsiteX5" fmla="*/ 2947589 w 11340739"/>
              <a:gd name="connsiteY5" fmla="*/ 0 h 2136562"/>
              <a:gd name="connsiteX6" fmla="*/ 3519373 w 11340739"/>
              <a:gd name="connsiteY6" fmla="*/ 0 h 2136562"/>
              <a:gd name="connsiteX7" fmla="*/ 4417891 w 11340739"/>
              <a:gd name="connsiteY7" fmla="*/ 0 h 2136562"/>
              <a:gd name="connsiteX8" fmla="*/ 4880763 w 11340739"/>
              <a:gd name="connsiteY8" fmla="*/ 0 h 2136562"/>
              <a:gd name="connsiteX9" fmla="*/ 5779281 w 11340739"/>
              <a:gd name="connsiteY9" fmla="*/ 0 h 2136562"/>
              <a:gd name="connsiteX10" fmla="*/ 6133242 w 11340739"/>
              <a:gd name="connsiteY10" fmla="*/ 0 h 2136562"/>
              <a:gd name="connsiteX11" fmla="*/ 6813937 w 11340739"/>
              <a:gd name="connsiteY11" fmla="*/ 0 h 2136562"/>
              <a:gd name="connsiteX12" fmla="*/ 7494632 w 11340739"/>
              <a:gd name="connsiteY12" fmla="*/ 0 h 2136562"/>
              <a:gd name="connsiteX13" fmla="*/ 8066416 w 11340739"/>
              <a:gd name="connsiteY13" fmla="*/ 0 h 2136562"/>
              <a:gd name="connsiteX14" fmla="*/ 8964934 w 11340739"/>
              <a:gd name="connsiteY14" fmla="*/ 0 h 2136562"/>
              <a:gd name="connsiteX15" fmla="*/ 9863451 w 11340739"/>
              <a:gd name="connsiteY15" fmla="*/ 0 h 2136562"/>
              <a:gd name="connsiteX16" fmla="*/ 10326324 w 11340739"/>
              <a:gd name="connsiteY16" fmla="*/ 0 h 2136562"/>
              <a:gd name="connsiteX17" fmla="*/ 11115930 w 11340739"/>
              <a:gd name="connsiteY17" fmla="*/ 0 h 2136562"/>
              <a:gd name="connsiteX18" fmla="*/ 11340739 w 11340739"/>
              <a:gd name="connsiteY18" fmla="*/ 224809 h 2136562"/>
              <a:gd name="connsiteX19" fmla="*/ 11340739 w 11340739"/>
              <a:gd name="connsiteY19" fmla="*/ 803993 h 2136562"/>
              <a:gd name="connsiteX20" fmla="*/ 11340739 w 11340739"/>
              <a:gd name="connsiteY20" fmla="*/ 1332569 h 2136562"/>
              <a:gd name="connsiteX21" fmla="*/ 11340739 w 11340739"/>
              <a:gd name="connsiteY21" fmla="*/ 1911753 h 2136562"/>
              <a:gd name="connsiteX22" fmla="*/ 11115930 w 11340739"/>
              <a:gd name="connsiteY22" fmla="*/ 2136562 h 2136562"/>
              <a:gd name="connsiteX23" fmla="*/ 10653057 w 11340739"/>
              <a:gd name="connsiteY23" fmla="*/ 2136562 h 2136562"/>
              <a:gd name="connsiteX24" fmla="*/ 10299096 w 11340739"/>
              <a:gd name="connsiteY24" fmla="*/ 2136562 h 2136562"/>
              <a:gd name="connsiteX25" fmla="*/ 9945134 w 11340739"/>
              <a:gd name="connsiteY25" fmla="*/ 2136562 h 2136562"/>
              <a:gd name="connsiteX26" fmla="*/ 9264439 w 11340739"/>
              <a:gd name="connsiteY26" fmla="*/ 2136562 h 2136562"/>
              <a:gd name="connsiteX27" fmla="*/ 8801567 w 11340739"/>
              <a:gd name="connsiteY27" fmla="*/ 2136562 h 2136562"/>
              <a:gd name="connsiteX28" fmla="*/ 8011961 w 11340739"/>
              <a:gd name="connsiteY28" fmla="*/ 2136562 h 2136562"/>
              <a:gd name="connsiteX29" fmla="*/ 7549088 w 11340739"/>
              <a:gd name="connsiteY29" fmla="*/ 2136562 h 2136562"/>
              <a:gd name="connsiteX30" fmla="*/ 6759482 w 11340739"/>
              <a:gd name="connsiteY30" fmla="*/ 2136562 h 2136562"/>
              <a:gd name="connsiteX31" fmla="*/ 6405520 w 11340739"/>
              <a:gd name="connsiteY31" fmla="*/ 2136562 h 2136562"/>
              <a:gd name="connsiteX32" fmla="*/ 5615914 w 11340739"/>
              <a:gd name="connsiteY32" fmla="*/ 2136562 h 2136562"/>
              <a:gd name="connsiteX33" fmla="*/ 5153041 w 11340739"/>
              <a:gd name="connsiteY33" fmla="*/ 2136562 h 2136562"/>
              <a:gd name="connsiteX34" fmla="*/ 4799080 w 11340739"/>
              <a:gd name="connsiteY34" fmla="*/ 2136562 h 2136562"/>
              <a:gd name="connsiteX35" fmla="*/ 4336207 w 11340739"/>
              <a:gd name="connsiteY35" fmla="*/ 2136562 h 2136562"/>
              <a:gd name="connsiteX36" fmla="*/ 3546601 w 11340739"/>
              <a:gd name="connsiteY36" fmla="*/ 2136562 h 2136562"/>
              <a:gd name="connsiteX37" fmla="*/ 3083728 w 11340739"/>
              <a:gd name="connsiteY37" fmla="*/ 2136562 h 2136562"/>
              <a:gd name="connsiteX38" fmla="*/ 2729767 w 11340739"/>
              <a:gd name="connsiteY38" fmla="*/ 2136562 h 2136562"/>
              <a:gd name="connsiteX39" fmla="*/ 2266894 w 11340739"/>
              <a:gd name="connsiteY39" fmla="*/ 2136562 h 2136562"/>
              <a:gd name="connsiteX40" fmla="*/ 1695110 w 11340739"/>
              <a:gd name="connsiteY40" fmla="*/ 2136562 h 2136562"/>
              <a:gd name="connsiteX41" fmla="*/ 1014415 w 11340739"/>
              <a:gd name="connsiteY41" fmla="*/ 2136562 h 2136562"/>
              <a:gd name="connsiteX42" fmla="*/ 224809 w 11340739"/>
              <a:gd name="connsiteY42" fmla="*/ 2136562 h 2136562"/>
              <a:gd name="connsiteX43" fmla="*/ 0 w 11340739"/>
              <a:gd name="connsiteY43" fmla="*/ 1911753 h 2136562"/>
              <a:gd name="connsiteX44" fmla="*/ 0 w 11340739"/>
              <a:gd name="connsiteY44" fmla="*/ 1349438 h 2136562"/>
              <a:gd name="connsiteX45" fmla="*/ 0 w 11340739"/>
              <a:gd name="connsiteY45" fmla="*/ 770254 h 2136562"/>
              <a:gd name="connsiteX46" fmla="*/ 0 w 11340739"/>
              <a:gd name="connsiteY46" fmla="*/ 224809 h 2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340739" h="2136562" extrusionOk="0">
                <a:moveTo>
                  <a:pt x="0" y="224809"/>
                </a:moveTo>
                <a:cubicBezTo>
                  <a:pt x="-22081" y="87030"/>
                  <a:pt x="77971" y="8512"/>
                  <a:pt x="224809" y="0"/>
                </a:cubicBezTo>
                <a:cubicBezTo>
                  <a:pt x="589513" y="31508"/>
                  <a:pt x="924359" y="41178"/>
                  <a:pt x="1123326" y="0"/>
                </a:cubicBezTo>
                <a:cubicBezTo>
                  <a:pt x="1322293" y="-41178"/>
                  <a:pt x="1496705" y="-14600"/>
                  <a:pt x="1695110" y="0"/>
                </a:cubicBezTo>
                <a:cubicBezTo>
                  <a:pt x="1893515" y="14600"/>
                  <a:pt x="2062779" y="-19203"/>
                  <a:pt x="2157983" y="0"/>
                </a:cubicBezTo>
                <a:cubicBezTo>
                  <a:pt x="2253187" y="19203"/>
                  <a:pt x="2761895" y="-23826"/>
                  <a:pt x="2947589" y="0"/>
                </a:cubicBezTo>
                <a:cubicBezTo>
                  <a:pt x="3133283" y="23826"/>
                  <a:pt x="3351883" y="2284"/>
                  <a:pt x="3519373" y="0"/>
                </a:cubicBezTo>
                <a:cubicBezTo>
                  <a:pt x="3686863" y="-2284"/>
                  <a:pt x="4208622" y="-10320"/>
                  <a:pt x="4417891" y="0"/>
                </a:cubicBezTo>
                <a:cubicBezTo>
                  <a:pt x="4627160" y="10320"/>
                  <a:pt x="4712381" y="-13256"/>
                  <a:pt x="4880763" y="0"/>
                </a:cubicBezTo>
                <a:cubicBezTo>
                  <a:pt x="5049145" y="13256"/>
                  <a:pt x="5422989" y="-28036"/>
                  <a:pt x="5779281" y="0"/>
                </a:cubicBezTo>
                <a:cubicBezTo>
                  <a:pt x="6135573" y="28036"/>
                  <a:pt x="6048167" y="1779"/>
                  <a:pt x="6133242" y="0"/>
                </a:cubicBezTo>
                <a:cubicBezTo>
                  <a:pt x="6218317" y="-1779"/>
                  <a:pt x="6538146" y="-33501"/>
                  <a:pt x="6813937" y="0"/>
                </a:cubicBezTo>
                <a:cubicBezTo>
                  <a:pt x="7089729" y="33501"/>
                  <a:pt x="7217019" y="-1860"/>
                  <a:pt x="7494632" y="0"/>
                </a:cubicBezTo>
                <a:cubicBezTo>
                  <a:pt x="7772246" y="1860"/>
                  <a:pt x="7935083" y="19462"/>
                  <a:pt x="8066416" y="0"/>
                </a:cubicBezTo>
                <a:cubicBezTo>
                  <a:pt x="8197749" y="-19462"/>
                  <a:pt x="8698924" y="12430"/>
                  <a:pt x="8964934" y="0"/>
                </a:cubicBezTo>
                <a:cubicBezTo>
                  <a:pt x="9230944" y="-12430"/>
                  <a:pt x="9421372" y="16027"/>
                  <a:pt x="9863451" y="0"/>
                </a:cubicBezTo>
                <a:cubicBezTo>
                  <a:pt x="10305530" y="-16027"/>
                  <a:pt x="10135259" y="17017"/>
                  <a:pt x="10326324" y="0"/>
                </a:cubicBezTo>
                <a:cubicBezTo>
                  <a:pt x="10517389" y="-17017"/>
                  <a:pt x="10874295" y="-32115"/>
                  <a:pt x="11115930" y="0"/>
                </a:cubicBezTo>
                <a:cubicBezTo>
                  <a:pt x="11231510" y="-17489"/>
                  <a:pt x="11341372" y="92091"/>
                  <a:pt x="11340739" y="224809"/>
                </a:cubicBezTo>
                <a:cubicBezTo>
                  <a:pt x="11352433" y="346011"/>
                  <a:pt x="11325130" y="520773"/>
                  <a:pt x="11340739" y="803993"/>
                </a:cubicBezTo>
                <a:cubicBezTo>
                  <a:pt x="11356348" y="1087213"/>
                  <a:pt x="11330014" y="1113074"/>
                  <a:pt x="11340739" y="1332569"/>
                </a:cubicBezTo>
                <a:cubicBezTo>
                  <a:pt x="11351464" y="1552064"/>
                  <a:pt x="11335260" y="1641992"/>
                  <a:pt x="11340739" y="1911753"/>
                </a:cubicBezTo>
                <a:cubicBezTo>
                  <a:pt x="11365034" y="2030771"/>
                  <a:pt x="11242904" y="2163292"/>
                  <a:pt x="11115930" y="2136562"/>
                </a:cubicBezTo>
                <a:cubicBezTo>
                  <a:pt x="10991452" y="2132106"/>
                  <a:pt x="10804325" y="2135573"/>
                  <a:pt x="10653057" y="2136562"/>
                </a:cubicBezTo>
                <a:cubicBezTo>
                  <a:pt x="10501789" y="2137551"/>
                  <a:pt x="10389004" y="2126856"/>
                  <a:pt x="10299096" y="2136562"/>
                </a:cubicBezTo>
                <a:cubicBezTo>
                  <a:pt x="10209188" y="2146268"/>
                  <a:pt x="10078302" y="2152120"/>
                  <a:pt x="9945134" y="2136562"/>
                </a:cubicBezTo>
                <a:cubicBezTo>
                  <a:pt x="9811966" y="2121004"/>
                  <a:pt x="9509263" y="2166715"/>
                  <a:pt x="9264439" y="2136562"/>
                </a:cubicBezTo>
                <a:cubicBezTo>
                  <a:pt x="9019615" y="2106409"/>
                  <a:pt x="8923810" y="2114871"/>
                  <a:pt x="8801567" y="2136562"/>
                </a:cubicBezTo>
                <a:cubicBezTo>
                  <a:pt x="8679324" y="2158253"/>
                  <a:pt x="8211738" y="2159392"/>
                  <a:pt x="8011961" y="2136562"/>
                </a:cubicBezTo>
                <a:cubicBezTo>
                  <a:pt x="7812184" y="2113732"/>
                  <a:pt x="7728452" y="2123704"/>
                  <a:pt x="7549088" y="2136562"/>
                </a:cubicBezTo>
                <a:cubicBezTo>
                  <a:pt x="7369724" y="2149420"/>
                  <a:pt x="7051167" y="2114810"/>
                  <a:pt x="6759482" y="2136562"/>
                </a:cubicBezTo>
                <a:cubicBezTo>
                  <a:pt x="6467797" y="2158314"/>
                  <a:pt x="6524293" y="2124115"/>
                  <a:pt x="6405520" y="2136562"/>
                </a:cubicBezTo>
                <a:cubicBezTo>
                  <a:pt x="6286747" y="2149009"/>
                  <a:pt x="5948648" y="2166236"/>
                  <a:pt x="5615914" y="2136562"/>
                </a:cubicBezTo>
                <a:cubicBezTo>
                  <a:pt x="5283180" y="2106888"/>
                  <a:pt x="5353986" y="2152279"/>
                  <a:pt x="5153041" y="2136562"/>
                </a:cubicBezTo>
                <a:cubicBezTo>
                  <a:pt x="4952096" y="2120845"/>
                  <a:pt x="4903815" y="2124489"/>
                  <a:pt x="4799080" y="2136562"/>
                </a:cubicBezTo>
                <a:cubicBezTo>
                  <a:pt x="4694345" y="2148635"/>
                  <a:pt x="4523831" y="2145420"/>
                  <a:pt x="4336207" y="2136562"/>
                </a:cubicBezTo>
                <a:cubicBezTo>
                  <a:pt x="4148583" y="2127704"/>
                  <a:pt x="3784973" y="2173138"/>
                  <a:pt x="3546601" y="2136562"/>
                </a:cubicBezTo>
                <a:cubicBezTo>
                  <a:pt x="3308229" y="2099986"/>
                  <a:pt x="3178700" y="2120007"/>
                  <a:pt x="3083728" y="2136562"/>
                </a:cubicBezTo>
                <a:cubicBezTo>
                  <a:pt x="2988756" y="2153117"/>
                  <a:pt x="2822360" y="2139479"/>
                  <a:pt x="2729767" y="2136562"/>
                </a:cubicBezTo>
                <a:cubicBezTo>
                  <a:pt x="2637174" y="2133645"/>
                  <a:pt x="2466669" y="2119910"/>
                  <a:pt x="2266894" y="2136562"/>
                </a:cubicBezTo>
                <a:cubicBezTo>
                  <a:pt x="2067119" y="2153214"/>
                  <a:pt x="1954703" y="2132450"/>
                  <a:pt x="1695110" y="2136562"/>
                </a:cubicBezTo>
                <a:cubicBezTo>
                  <a:pt x="1435517" y="2140674"/>
                  <a:pt x="1293780" y="2124227"/>
                  <a:pt x="1014415" y="2136562"/>
                </a:cubicBezTo>
                <a:cubicBezTo>
                  <a:pt x="735051" y="2148897"/>
                  <a:pt x="491886" y="2159083"/>
                  <a:pt x="224809" y="2136562"/>
                </a:cubicBezTo>
                <a:cubicBezTo>
                  <a:pt x="105407" y="2148788"/>
                  <a:pt x="16064" y="2043385"/>
                  <a:pt x="0" y="1911753"/>
                </a:cubicBezTo>
                <a:cubicBezTo>
                  <a:pt x="2537" y="1771997"/>
                  <a:pt x="17388" y="1544460"/>
                  <a:pt x="0" y="1349438"/>
                </a:cubicBezTo>
                <a:cubicBezTo>
                  <a:pt x="-17388" y="1154416"/>
                  <a:pt x="-23412" y="1026804"/>
                  <a:pt x="0" y="770254"/>
                </a:cubicBezTo>
                <a:cubicBezTo>
                  <a:pt x="23412" y="513704"/>
                  <a:pt x="-7499" y="400229"/>
                  <a:pt x="0" y="224809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219033472">
                  <a:prstGeom prst="roundRect">
                    <a:avLst>
                      <a:gd name="adj" fmla="val 1052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88F25-BA51-05AF-ED5D-CEC5C5AAC7A9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78ABD-3352-476D-5990-0511C5CA1452}"/>
              </a:ext>
            </a:extLst>
          </p:cNvPr>
          <p:cNvSpPr/>
          <p:nvPr/>
        </p:nvSpPr>
        <p:spPr>
          <a:xfrm>
            <a:off x="1056000" y="6590804"/>
            <a:ext cx="288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13D0560D-9DAF-B2C0-2290-CC20F0326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3715951" y="6156046"/>
            <a:ext cx="426313" cy="540000"/>
          </a:xfrm>
          <a:prstGeom prst="rect">
            <a:avLst/>
          </a:prstGeom>
        </p:spPr>
      </p:pic>
      <p:pic>
        <p:nvPicPr>
          <p:cNvPr id="15" name="Picture 14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7548A35-768C-35B7-3A7B-0C49EE7222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A5F9F3-3981-0ECC-AEDC-A3781FD4C479}"/>
              </a:ext>
            </a:extLst>
          </p:cNvPr>
          <p:cNvSpPr txBox="1"/>
          <p:nvPr/>
        </p:nvSpPr>
        <p:spPr>
          <a:xfrm>
            <a:off x="10096772" y="160318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2.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프로젝트 소개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FC96B8-15BD-F7B9-B7F5-A7BB010DA49E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E203C65-2C09-B6E2-7A34-1F1524C0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89" y="2557978"/>
            <a:ext cx="541385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>
            <a:extLst>
              <a:ext uri="{FF2B5EF4-FFF2-40B4-BE49-F238E27FC236}">
                <a16:creationId xmlns:a16="http://schemas.microsoft.com/office/drawing/2014/main" id="{D007371C-C272-8D42-009A-B2CC7AEA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63" y="2652950"/>
            <a:ext cx="5400000" cy="47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60904D4-A509-D904-6A33-26D4908B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83" y="3821115"/>
            <a:ext cx="5420573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>
            <a:extLst>
              <a:ext uri="{FF2B5EF4-FFF2-40B4-BE49-F238E27FC236}">
                <a16:creationId xmlns:a16="http://schemas.microsoft.com/office/drawing/2014/main" id="{D1A30F25-61F0-BE20-6E06-65079061D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79" y="3239793"/>
            <a:ext cx="4843558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315BAB07-EB6B-DACB-706F-A8CA9072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89" y="3219204"/>
            <a:ext cx="582409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>
            <a:extLst>
              <a:ext uri="{FF2B5EF4-FFF2-40B4-BE49-F238E27FC236}">
                <a16:creationId xmlns:a16="http://schemas.microsoft.com/office/drawing/2014/main" id="{255C6B8D-AD05-AFDC-03AA-A992015E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1" y="3821657"/>
            <a:ext cx="5391098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75CC21-E2B1-9CCC-6FD0-362106EC5090}"/>
              </a:ext>
            </a:extLst>
          </p:cNvPr>
          <p:cNvSpPr txBox="1"/>
          <p:nvPr/>
        </p:nvSpPr>
        <p:spPr>
          <a:xfrm>
            <a:off x="1056000" y="713200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Y SpotlightOTF" panose="020B0600000101010101" pitchFamily="34" charset="-127"/>
                <a:ea typeface="Y SpotlightOTF" panose="020B0600000101010101" pitchFamily="34" charset="-127"/>
              </a:rPr>
              <a:t>DEEP VOICE</a:t>
            </a:r>
            <a:r>
              <a:rPr lang="ko-KR" altLang="en-US" sz="3200">
                <a:latin typeface="Y SpotlightOTF" panose="020B0600000101010101" pitchFamily="34" charset="-127"/>
                <a:ea typeface="Y SpotlightOTF" panose="020B0600000101010101" pitchFamily="34" charset="-127"/>
              </a:rPr>
              <a:t> 범죄의 증가</a:t>
            </a:r>
            <a:endParaRPr lang="en-KR" sz="320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2DB23-D7F2-FDB4-E2D2-60F46E250375}"/>
              </a:ext>
            </a:extLst>
          </p:cNvPr>
          <p:cNvSpPr txBox="1"/>
          <p:nvPr/>
        </p:nvSpPr>
        <p:spPr>
          <a:xfrm>
            <a:off x="3960134" y="1860485"/>
            <a:ext cx="4441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Voice Cloning</a:t>
            </a:r>
            <a:r>
              <a:rPr lang="ko-KR" altLang="en-US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이용한 신종 범죄 발생</a:t>
            </a:r>
            <a:endParaRPr lang="ko-KR" altLang="en-US" b="0" dirty="0"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353370-A1C2-E9BD-757E-4A91B3E5F417}"/>
              </a:ext>
            </a:extLst>
          </p:cNvPr>
          <p:cNvSpPr txBox="1"/>
          <p:nvPr/>
        </p:nvSpPr>
        <p:spPr>
          <a:xfrm>
            <a:off x="2369658" y="4864008"/>
            <a:ext cx="7452681" cy="964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무분별한 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딥보이스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생성과  그에 따라 파생되는 문제들에 대응하여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간단하고 정확한 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딥보이스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검출 서비스 필요</a:t>
            </a:r>
            <a:endParaRPr lang="en-KR" sz="2000" b="1" dirty="0">
              <a:solidFill>
                <a:schemeClr val="bg2">
                  <a:lumMod val="25000"/>
                </a:schemeClr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9DC05-5AFE-E44C-29E7-9A1DCE28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8491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7E4440F-D5AD-1B71-E167-70ACFF2671A0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99555B59-3DA9-8054-14A7-06E5A2E19D57}"/>
              </a:ext>
            </a:extLst>
          </p:cNvPr>
          <p:cNvSpPr/>
          <p:nvPr/>
        </p:nvSpPr>
        <p:spPr>
          <a:xfrm>
            <a:off x="1056000" y="6590804"/>
            <a:ext cx="288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25" name="Picture 1024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FF9E0B33-47C0-3FDD-FAE0-A1DED7F80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3715951" y="6156046"/>
            <a:ext cx="426313" cy="540000"/>
          </a:xfrm>
          <a:prstGeom prst="rect">
            <a:avLst/>
          </a:prstGeom>
        </p:spPr>
      </p:pic>
      <p:pic>
        <p:nvPicPr>
          <p:cNvPr id="1027" name="Picture 1026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E4E7A952-D128-F915-AB2F-EE0425D54E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pic>
        <p:nvPicPr>
          <p:cNvPr id="61" name="Picture 60" descr="A colorful sound waves on a black background&#10;&#10;Description automatically generated">
            <a:extLst>
              <a:ext uri="{FF2B5EF4-FFF2-40B4-BE49-F238E27FC236}">
                <a16:creationId xmlns:a16="http://schemas.microsoft.com/office/drawing/2014/main" id="{F3A05283-EA4F-AD0D-FC0F-379B9917F9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08" t="1813" r="9010" b="1278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6D6E97C-C12C-4C55-6327-B02F6DAF4CAF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5403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B5422B23-B71E-CBBB-455A-E5DCC5C3466F}"/>
              </a:ext>
            </a:extLst>
          </p:cNvPr>
          <p:cNvSpPr txBox="1">
            <a:spLocks/>
          </p:cNvSpPr>
          <p:nvPr/>
        </p:nvSpPr>
        <p:spPr>
          <a:xfrm>
            <a:off x="-642893" y="150045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Voice Verity</a:t>
            </a:r>
            <a:endParaRPr lang="en-KR" sz="4000" b="1" dirty="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F5A651-16B3-7A41-CF63-99FF2E051896}"/>
              </a:ext>
            </a:extLst>
          </p:cNvPr>
          <p:cNvGrpSpPr/>
          <p:nvPr/>
        </p:nvGrpSpPr>
        <p:grpSpPr>
          <a:xfrm>
            <a:off x="6658895" y="1448998"/>
            <a:ext cx="4198878" cy="3960000"/>
            <a:chOff x="5797749" y="1743704"/>
            <a:chExt cx="4198878" cy="396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6EE27E6-EAA1-9E03-E2C6-181F747F2706}"/>
                </a:ext>
              </a:extLst>
            </p:cNvPr>
            <p:cNvSpPr>
              <a:spLocks/>
            </p:cNvSpPr>
            <p:nvPr/>
          </p:nvSpPr>
          <p:spPr>
            <a:xfrm>
              <a:off x="6036627" y="1743704"/>
              <a:ext cx="3960000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0006" dist="585918" sx="88061" sy="88061" algn="l" rotWithShape="0">
                <a:schemeClr val="accent2">
                  <a:lumMod val="75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4356795-879D-262A-8CCC-953A41549BBE}"/>
                </a:ext>
              </a:extLst>
            </p:cNvPr>
            <p:cNvSpPr>
              <a:spLocks/>
            </p:cNvSpPr>
            <p:nvPr/>
          </p:nvSpPr>
          <p:spPr>
            <a:xfrm>
              <a:off x="5797749" y="1743704"/>
              <a:ext cx="3960000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70006" dist="601819" sx="88061" sy="88061" algn="l" rotWithShape="0">
                <a:schemeClr val="accent2">
                  <a:lumMod val="60000"/>
                  <a:lumOff val="40000"/>
                  <a:alpha val="3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E36C0B7E-C779-3EA2-C176-9E948B4A9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2887" y="2733677"/>
              <a:ext cx="2649723" cy="1885692"/>
            </a:xfrm>
            <a:prstGeom prst="rect">
              <a:avLst/>
            </a:prstGeom>
            <a:noFill/>
            <a:effectLst>
              <a:outerShdw blurRad="55321" dist="127310" dir="4620000" algn="tl" rotWithShape="0">
                <a:schemeClr val="tx2">
                  <a:lumMod val="90000"/>
                  <a:lumOff val="10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4F1BD92-C4BA-B761-ACF4-BE7F1F7309C8}"/>
              </a:ext>
            </a:extLst>
          </p:cNvPr>
          <p:cNvSpPr txBox="1"/>
          <p:nvPr/>
        </p:nvSpPr>
        <p:spPr>
          <a:xfrm>
            <a:off x="636746" y="3354245"/>
            <a:ext cx="6598508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딥보이스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합성 </a:t>
            </a:r>
            <a:r>
              <a:rPr lang="ko-KR" altLang="en-US" sz="180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음성 데이터의 진위여부를 </a:t>
            </a:r>
            <a:endParaRPr lang="en-US" altLang="ko-KR" sz="1800" u="none" strike="noStrike" dirty="0">
              <a:solidFill>
                <a:schemeClr val="bg1">
                  <a:lumMod val="85000"/>
                </a:schemeClr>
              </a:solidFill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한국어 음성 분류 모델을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이용하여</a:t>
            </a:r>
            <a:r>
              <a:rPr lang="ko-KR" altLang="en-US" sz="180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endParaRPr lang="en-US" altLang="ko-KR" sz="1800" u="none" strike="noStrike" dirty="0">
              <a:solidFill>
                <a:schemeClr val="bg1">
                  <a:lumMod val="85000"/>
                </a:schemeClr>
              </a:solidFill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초단위</a:t>
            </a:r>
            <a:r>
              <a:rPr lang="ko-KR" altLang="en-US" sz="180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 분석 결과를 </a:t>
            </a:r>
            <a:r>
              <a:rPr lang="en-US" sz="180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API</a:t>
            </a:r>
            <a:r>
              <a:rPr lang="ko-KR" altLang="en-US" sz="180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로 제공하는 서비스</a:t>
            </a:r>
            <a:endParaRPr lang="ko-KR" altLang="en-US" dirty="0">
              <a:solidFill>
                <a:schemeClr val="bg1">
                  <a:lumMod val="85000"/>
                </a:schemeClr>
              </a:solidFill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B5E2DC-A62D-A62D-91C4-0171F4D9617E}"/>
              </a:ext>
            </a:extLst>
          </p:cNvPr>
          <p:cNvGrpSpPr/>
          <p:nvPr/>
        </p:nvGrpSpPr>
        <p:grpSpPr>
          <a:xfrm>
            <a:off x="11469551" y="-1568445"/>
            <a:ext cx="6180462" cy="2194705"/>
            <a:chOff x="5882412" y="2173268"/>
            <a:chExt cx="6180462" cy="2194705"/>
          </a:xfrm>
        </p:grpSpPr>
        <p:sp>
          <p:nvSpPr>
            <p:cNvPr id="8" name="자유형 37">
              <a:extLst>
                <a:ext uri="{FF2B5EF4-FFF2-40B4-BE49-F238E27FC236}">
                  <a16:creationId xmlns:a16="http://schemas.microsoft.com/office/drawing/2014/main" id="{4F7832B3-496E-2674-20F5-8D817C600581}"/>
                </a:ext>
              </a:extLst>
            </p:cNvPr>
            <p:cNvSpPr/>
            <p:nvPr/>
          </p:nvSpPr>
          <p:spPr>
            <a:xfrm rot="7200000">
              <a:off x="6329452" y="2422617"/>
              <a:ext cx="1498316" cy="2392396"/>
            </a:xfrm>
            <a:custGeom>
              <a:avLst/>
              <a:gdLst>
                <a:gd name="connsiteX0" fmla="*/ 192828 w 2032744"/>
                <a:gd name="connsiteY0" fmla="*/ 3245730 h 3245730"/>
                <a:gd name="connsiteX1" fmla="*/ 119266 w 2032744"/>
                <a:gd name="connsiteY1" fmla="*/ 3057273 h 3245730"/>
                <a:gd name="connsiteX2" fmla="*/ 1170391 w 2032744"/>
                <a:gd name="connsiteY2" fmla="*/ 292954 h 3245730"/>
                <a:gd name="connsiteX3" fmla="*/ 1825610 w 2032744"/>
                <a:gd name="connsiteY3" fmla="*/ 36140 h 3245730"/>
                <a:gd name="connsiteX4" fmla="*/ 2032744 w 2032744"/>
                <a:gd name="connsiteY4" fmla="*/ 0 h 3245730"/>
                <a:gd name="connsiteX5" fmla="*/ 2032744 w 2032744"/>
                <a:gd name="connsiteY5" fmla="*/ 1191810 h 3245730"/>
                <a:gd name="connsiteX6" fmla="*/ 1971481 w 2032744"/>
                <a:gd name="connsiteY6" fmla="*/ 1208892 h 3245730"/>
                <a:gd name="connsiteX7" fmla="*/ 1755391 w 2032744"/>
                <a:gd name="connsiteY7" fmla="*/ 1306204 h 3245730"/>
                <a:gd name="connsiteX8" fmla="*/ 1198734 w 2032744"/>
                <a:gd name="connsiteY8" fmla="*/ 2576844 h 3245730"/>
                <a:gd name="connsiteX9" fmla="*/ 1219898 w 2032744"/>
                <a:gd name="connsiteY9" fmla="*/ 2652750 h 3245730"/>
                <a:gd name="connsiteX10" fmla="*/ 192828 w 2032744"/>
                <a:gd name="connsiteY10" fmla="*/ 3245730 h 32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744" h="3245730">
                  <a:moveTo>
                    <a:pt x="192828" y="3245730"/>
                  </a:moveTo>
                  <a:lnTo>
                    <a:pt x="119266" y="3057273"/>
                  </a:lnTo>
                  <a:cubicBezTo>
                    <a:pt x="-224919" y="2024734"/>
                    <a:pt x="191087" y="858356"/>
                    <a:pt x="1170391" y="292954"/>
                  </a:cubicBezTo>
                  <a:cubicBezTo>
                    <a:pt x="1380241" y="171797"/>
                    <a:pt x="1601058" y="86838"/>
                    <a:pt x="1825610" y="36140"/>
                  </a:cubicBezTo>
                  <a:lnTo>
                    <a:pt x="2032744" y="0"/>
                  </a:lnTo>
                  <a:lnTo>
                    <a:pt x="2032744" y="1191810"/>
                  </a:lnTo>
                  <a:lnTo>
                    <a:pt x="1971481" y="1208892"/>
                  </a:lnTo>
                  <a:cubicBezTo>
                    <a:pt x="1897728" y="1233477"/>
                    <a:pt x="1825341" y="1265818"/>
                    <a:pt x="1755391" y="1306204"/>
                  </a:cubicBezTo>
                  <a:cubicBezTo>
                    <a:pt x="1300714" y="1568712"/>
                    <a:pt x="1088887" y="2090314"/>
                    <a:pt x="1198734" y="2576844"/>
                  </a:cubicBezTo>
                  <a:lnTo>
                    <a:pt x="1219898" y="2652750"/>
                  </a:lnTo>
                  <a:lnTo>
                    <a:pt x="192828" y="3245730"/>
                  </a:lnTo>
                  <a:close/>
                </a:path>
              </a:pathLst>
            </a:custGeom>
            <a:solidFill>
              <a:srgbClr val="10988A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F2227-F369-7FA5-37F3-B4ABE6794FA2}"/>
                </a:ext>
              </a:extLst>
            </p:cNvPr>
            <p:cNvSpPr txBox="1"/>
            <p:nvPr/>
          </p:nvSpPr>
          <p:spPr>
            <a:xfrm>
              <a:off x="7355681" y="2173268"/>
              <a:ext cx="47071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rPr>
                <a:t>모든 </a:t>
              </a:r>
              <a:r>
                <a:rPr lang="ko-KR" altLang="en-US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rPr>
                <a:t>음성</a:t>
              </a:r>
              <a:r>
                <a:rPr lang="ko-KR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rPr>
                <a:t>의 진위여부를 판단할 수</a:t>
              </a:r>
              <a:r>
                <a:rPr lang="ko-KR" altLang="en-US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rPr>
                <a:t> 있는</a:t>
              </a:r>
              <a:endPara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endParaRPr>
            </a:p>
          </p:txBody>
        </p:sp>
        <p:pic>
          <p:nvPicPr>
            <p:cNvPr id="10" name="그림 2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78EF36B-DE29-6C0D-5D2B-D68F908F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10371" y="3109401"/>
              <a:ext cx="762000" cy="762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58DEA2-A6D0-8546-3814-7764FB9199D8}"/>
                </a:ext>
              </a:extLst>
            </p:cNvPr>
            <p:cNvSpPr txBox="1"/>
            <p:nvPr/>
          </p:nvSpPr>
          <p:spPr>
            <a:xfrm>
              <a:off x="7635566" y="2564808"/>
              <a:ext cx="23791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KR"/>
              </a:defPPr>
              <a:lvl1pPr>
                <a:defRPr sz="360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defRPr>
              </a:lvl1pPr>
            </a:lstStyle>
            <a:p>
              <a:r>
                <a:rPr lang="en-US" dirty="0"/>
                <a:t>Flexibility</a:t>
              </a:r>
              <a:endParaRPr lang="en-KR" dirty="0"/>
            </a:p>
          </p:txBody>
        </p:sp>
      </p:grpSp>
      <p:grpSp>
        <p:nvGrpSpPr>
          <p:cNvPr id="29" name="Group 14">
            <a:extLst>
              <a:ext uri="{FF2B5EF4-FFF2-40B4-BE49-F238E27FC236}">
                <a16:creationId xmlns:a16="http://schemas.microsoft.com/office/drawing/2014/main" id="{112305A9-71BF-4693-878A-461B615164E1}"/>
              </a:ext>
            </a:extLst>
          </p:cNvPr>
          <p:cNvGrpSpPr/>
          <p:nvPr/>
        </p:nvGrpSpPr>
        <p:grpSpPr>
          <a:xfrm>
            <a:off x="-5447103" y="-1905558"/>
            <a:ext cx="5383908" cy="2749967"/>
            <a:chOff x="328789" y="2246179"/>
            <a:chExt cx="5383908" cy="2749967"/>
          </a:xfrm>
        </p:grpSpPr>
        <p:sp>
          <p:nvSpPr>
            <p:cNvPr id="30" name="자유형 36">
              <a:extLst>
                <a:ext uri="{FF2B5EF4-FFF2-40B4-BE49-F238E27FC236}">
                  <a16:creationId xmlns:a16="http://schemas.microsoft.com/office/drawing/2014/main" id="{6A4A2A3D-3525-470E-8A4A-0DF864061463}"/>
                </a:ext>
              </a:extLst>
            </p:cNvPr>
            <p:cNvSpPr/>
            <p:nvPr/>
          </p:nvSpPr>
          <p:spPr>
            <a:xfrm rot="7200000">
              <a:off x="3771383" y="3054833"/>
              <a:ext cx="2749967" cy="1132660"/>
            </a:xfrm>
            <a:custGeom>
              <a:avLst/>
              <a:gdLst>
                <a:gd name="connsiteX0" fmla="*/ 0 w 3730841"/>
                <a:gd name="connsiteY0" fmla="*/ 592980 h 1536663"/>
                <a:gd name="connsiteX1" fmla="*/ 1027070 w 3730841"/>
                <a:gd name="connsiteY1" fmla="*/ 0 h 1536663"/>
                <a:gd name="connsiteX2" fmla="*/ 1082224 w 3730841"/>
                <a:gd name="connsiteY2" fmla="*/ 56282 h 1536663"/>
                <a:gd name="connsiteX3" fmla="*/ 2460959 w 3730841"/>
                <a:gd name="connsiteY3" fmla="*/ 209523 h 1536663"/>
                <a:gd name="connsiteX4" fmla="*/ 2653279 w 3730841"/>
                <a:gd name="connsiteY4" fmla="*/ 71039 h 1536663"/>
                <a:gd name="connsiteX5" fmla="*/ 2698704 w 3730841"/>
                <a:gd name="connsiteY5" fmla="*/ 26525 h 1536663"/>
                <a:gd name="connsiteX6" fmla="*/ 3730841 w 3730841"/>
                <a:gd name="connsiteY6" fmla="*/ 622430 h 1536663"/>
                <a:gd name="connsiteX7" fmla="*/ 3595976 w 3730841"/>
                <a:gd name="connsiteY7" fmla="*/ 783743 h 1536663"/>
                <a:gd name="connsiteX8" fmla="*/ 3045959 w 3730841"/>
                <a:gd name="connsiteY8" fmla="*/ 1222772 h 1536663"/>
                <a:gd name="connsiteX9" fmla="*/ 126426 w 3730841"/>
                <a:gd name="connsiteY9" fmla="*/ 750914 h 1536663"/>
                <a:gd name="connsiteX10" fmla="*/ 0 w 3730841"/>
                <a:gd name="connsiteY10" fmla="*/ 592980 h 153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0841" h="1536663">
                  <a:moveTo>
                    <a:pt x="0" y="592980"/>
                  </a:moveTo>
                  <a:lnTo>
                    <a:pt x="1027070" y="0"/>
                  </a:lnTo>
                  <a:lnTo>
                    <a:pt x="1082224" y="56282"/>
                  </a:lnTo>
                  <a:cubicBezTo>
                    <a:pt x="1448648" y="394676"/>
                    <a:pt x="2006282" y="472030"/>
                    <a:pt x="2460959" y="209523"/>
                  </a:cubicBezTo>
                  <a:cubicBezTo>
                    <a:pt x="2530909" y="169137"/>
                    <a:pt x="2595111" y="122618"/>
                    <a:pt x="2653279" y="71039"/>
                  </a:cubicBezTo>
                  <a:lnTo>
                    <a:pt x="2698704" y="26525"/>
                  </a:lnTo>
                  <a:lnTo>
                    <a:pt x="3730841" y="622430"/>
                  </a:lnTo>
                  <a:lnTo>
                    <a:pt x="3595976" y="783743"/>
                  </a:lnTo>
                  <a:cubicBezTo>
                    <a:pt x="3439794" y="952862"/>
                    <a:pt x="3255809" y="1101615"/>
                    <a:pt x="3045959" y="1222772"/>
                  </a:cubicBezTo>
                  <a:cubicBezTo>
                    <a:pt x="2066655" y="1788174"/>
                    <a:pt x="848539" y="1565256"/>
                    <a:pt x="126426" y="750914"/>
                  </a:cubicBezTo>
                  <a:lnTo>
                    <a:pt x="0" y="592980"/>
                  </a:lnTo>
                  <a:close/>
                </a:path>
              </a:pathLst>
            </a:custGeom>
            <a:solidFill>
              <a:srgbClr val="E15343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81A390-B113-47DB-9F04-832BD11FF739}"/>
                </a:ext>
              </a:extLst>
            </p:cNvPr>
            <p:cNvSpPr txBox="1"/>
            <p:nvPr/>
          </p:nvSpPr>
          <p:spPr>
            <a:xfrm>
              <a:off x="328789" y="3254277"/>
              <a:ext cx="4085256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기존 국내 보이스피싱 </a:t>
              </a:r>
              <a:r>
                <a:rPr lang="ko-KR" altLang="en-US" sz="1600" dirty="0" err="1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어플에는</a:t>
              </a:r>
              <a:r>
                <a:rPr lang="ko-KR" altLang="en-US" sz="1600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 없는</a:t>
              </a:r>
            </a:p>
          </p:txBody>
        </p:sp>
        <p:pic>
          <p:nvPicPr>
            <p:cNvPr id="32" name="그림 3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A2C8F05-91D9-46A7-BE8B-E5661D3BA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33617" y="3206313"/>
              <a:ext cx="616945" cy="6169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B1F54D-6C85-4404-9399-80A0E034D58E}"/>
                </a:ext>
              </a:extLst>
            </p:cNvPr>
            <p:cNvSpPr txBox="1"/>
            <p:nvPr/>
          </p:nvSpPr>
          <p:spPr>
            <a:xfrm>
              <a:off x="2368734" y="3592831"/>
              <a:ext cx="1816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600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U</a:t>
              </a:r>
              <a:r>
                <a:rPr lang="en-US" sz="3600" dirty="0" err="1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nique</a:t>
              </a:r>
              <a:endParaRPr lang="en-KR" sz="36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endParaRPr>
            </a:p>
          </p:txBody>
        </p:sp>
      </p:grpSp>
      <p:grpSp>
        <p:nvGrpSpPr>
          <p:cNvPr id="34" name="Group 12">
            <a:extLst>
              <a:ext uri="{FF2B5EF4-FFF2-40B4-BE49-F238E27FC236}">
                <a16:creationId xmlns:a16="http://schemas.microsoft.com/office/drawing/2014/main" id="{2B598588-5C36-4A26-BB53-125C13AE5307}"/>
              </a:ext>
            </a:extLst>
          </p:cNvPr>
          <p:cNvGrpSpPr/>
          <p:nvPr/>
        </p:nvGrpSpPr>
        <p:grpSpPr>
          <a:xfrm>
            <a:off x="4868369" y="7466205"/>
            <a:ext cx="7265475" cy="1890625"/>
            <a:chOff x="4896983" y="4505596"/>
            <a:chExt cx="7265475" cy="1890625"/>
          </a:xfrm>
        </p:grpSpPr>
        <p:sp>
          <p:nvSpPr>
            <p:cNvPr id="35" name="자유형 31">
              <a:extLst>
                <a:ext uri="{FF2B5EF4-FFF2-40B4-BE49-F238E27FC236}">
                  <a16:creationId xmlns:a16="http://schemas.microsoft.com/office/drawing/2014/main" id="{3988190E-1BDE-4C16-A107-0ADBECA4E3B5}"/>
                </a:ext>
              </a:extLst>
            </p:cNvPr>
            <p:cNvSpPr>
              <a:spLocks/>
            </p:cNvSpPr>
            <p:nvPr/>
          </p:nvSpPr>
          <p:spPr>
            <a:xfrm rot="7200000">
              <a:off x="5331878" y="4070701"/>
              <a:ext cx="1551449" cy="2421239"/>
            </a:xfrm>
            <a:custGeom>
              <a:avLst/>
              <a:gdLst>
                <a:gd name="connsiteX0" fmla="*/ 873608 w 2104829"/>
                <a:gd name="connsiteY0" fmla="*/ 2694285 h 3284860"/>
                <a:gd name="connsiteX1" fmla="*/ 894573 w 2104829"/>
                <a:gd name="connsiteY1" fmla="*/ 2628726 h 3284860"/>
                <a:gd name="connsiteX2" fmla="*/ 777689 w 2104829"/>
                <a:gd name="connsiteY2" fmla="*/ 1740908 h 3284860"/>
                <a:gd name="connsiteX3" fmla="*/ 67258 w 2104829"/>
                <a:gd name="connsiteY3" fmla="*/ 1195775 h 3284860"/>
                <a:gd name="connsiteX4" fmla="*/ 0 w 2104829"/>
                <a:gd name="connsiteY4" fmla="*/ 1181151 h 3284860"/>
                <a:gd name="connsiteX5" fmla="*/ 1 w 2104829"/>
                <a:gd name="connsiteY5" fmla="*/ 0 h 3284860"/>
                <a:gd name="connsiteX6" fmla="*/ 150652 w 2104829"/>
                <a:gd name="connsiteY6" fmla="*/ 17934 h 3284860"/>
                <a:gd name="connsiteX7" fmla="*/ 1790939 w 2104829"/>
                <a:gd name="connsiteY7" fmla="*/ 1155908 h 3284860"/>
                <a:gd name="connsiteX8" fmla="*/ 1956310 w 2104829"/>
                <a:gd name="connsiteY8" fmla="*/ 3145425 h 3284860"/>
                <a:gd name="connsiteX9" fmla="*/ 1896515 w 2104829"/>
                <a:gd name="connsiteY9" fmla="*/ 3284860 h 3284860"/>
                <a:gd name="connsiteX10" fmla="*/ 873608 w 2104829"/>
                <a:gd name="connsiteY10" fmla="*/ 2694285 h 328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4829" h="3284860">
                  <a:moveTo>
                    <a:pt x="873608" y="2694285"/>
                  </a:moveTo>
                  <a:lnTo>
                    <a:pt x="894573" y="2628726"/>
                  </a:lnTo>
                  <a:cubicBezTo>
                    <a:pt x="972070" y="2339500"/>
                    <a:pt x="939233" y="2020709"/>
                    <a:pt x="777689" y="1740908"/>
                  </a:cubicBezTo>
                  <a:cubicBezTo>
                    <a:pt x="616146" y="1461107"/>
                    <a:pt x="356484" y="1273273"/>
                    <a:pt x="67258" y="1195775"/>
                  </a:cubicBezTo>
                  <a:lnTo>
                    <a:pt x="0" y="1181151"/>
                  </a:lnTo>
                  <a:lnTo>
                    <a:pt x="1" y="0"/>
                  </a:lnTo>
                  <a:lnTo>
                    <a:pt x="150652" y="17934"/>
                  </a:lnTo>
                  <a:cubicBezTo>
                    <a:pt x="815631" y="129595"/>
                    <a:pt x="1427467" y="526355"/>
                    <a:pt x="1790939" y="1155908"/>
                  </a:cubicBezTo>
                  <a:cubicBezTo>
                    <a:pt x="2154411" y="1785460"/>
                    <a:pt x="2192098" y="2513706"/>
                    <a:pt x="1956310" y="3145425"/>
                  </a:cubicBezTo>
                  <a:lnTo>
                    <a:pt x="1896515" y="3284860"/>
                  </a:lnTo>
                  <a:lnTo>
                    <a:pt x="873608" y="2694285"/>
                  </a:lnTo>
                  <a:close/>
                </a:path>
              </a:pathLst>
            </a:custGeom>
            <a:solidFill>
              <a:srgbClr val="F2AA8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69B9227-6C37-47F2-A1EF-5169180F7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67586" y="5195222"/>
              <a:ext cx="672029" cy="63530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68CB96-5ABB-4A17-A842-02124EF2FD84}"/>
                </a:ext>
              </a:extLst>
            </p:cNvPr>
            <p:cNvSpPr txBox="1"/>
            <p:nvPr/>
          </p:nvSpPr>
          <p:spPr>
            <a:xfrm>
              <a:off x="7191371" y="5749890"/>
              <a:ext cx="38074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Zero-Resource</a:t>
              </a:r>
              <a:endParaRPr lang="en-KR" sz="36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F8734A-2146-451F-BEBF-7CED7A1663B3}"/>
                </a:ext>
              </a:extLst>
            </p:cNvPr>
            <p:cNvSpPr txBox="1"/>
            <p:nvPr/>
          </p:nvSpPr>
          <p:spPr>
            <a:xfrm>
              <a:off x="7455265" y="5418513"/>
              <a:ext cx="47071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KR"/>
              </a:defPPr>
              <a:lvl1pPr>
                <a:defRPr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defRPr>
              </a:lvl1pPr>
            </a:lstStyle>
            <a:p>
              <a:r>
                <a:rPr lang="en-US" dirty="0"/>
                <a:t>DB </a:t>
              </a:r>
              <a:r>
                <a:rPr lang="ko-KR" altLang="en-US" dirty="0"/>
                <a:t>구축 비용 제로</a:t>
              </a:r>
              <a:r>
                <a:rPr lang="en-US" altLang="ko-KR" dirty="0"/>
                <a:t>, </a:t>
              </a:r>
              <a:r>
                <a:rPr lang="ko-KR" altLang="en-US" dirty="0"/>
                <a:t>즉시 활용 가능한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B4566-9988-1553-6986-7AD34230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101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7E4440F-D5AD-1B71-E167-70ACFF2671A0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99555B59-3DA9-8054-14A7-06E5A2E19D57}"/>
              </a:ext>
            </a:extLst>
          </p:cNvPr>
          <p:cNvSpPr/>
          <p:nvPr/>
        </p:nvSpPr>
        <p:spPr>
          <a:xfrm>
            <a:off x="1056000" y="6590804"/>
            <a:ext cx="288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25" name="Picture 1024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FF9E0B33-47C0-3FDD-FAE0-A1DED7F80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3715951" y="6156046"/>
            <a:ext cx="426313" cy="540000"/>
          </a:xfrm>
          <a:prstGeom prst="rect">
            <a:avLst/>
          </a:prstGeom>
        </p:spPr>
      </p:pic>
      <p:pic>
        <p:nvPicPr>
          <p:cNvPr id="1027" name="Picture 1026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E4E7A952-D128-F915-AB2F-EE0425D54E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pic>
        <p:nvPicPr>
          <p:cNvPr id="61" name="Picture 60" descr="A colorful sound waves on a black background&#10;&#10;Description automatically generated">
            <a:extLst>
              <a:ext uri="{FF2B5EF4-FFF2-40B4-BE49-F238E27FC236}">
                <a16:creationId xmlns:a16="http://schemas.microsoft.com/office/drawing/2014/main" id="{F3A05283-EA4F-AD0D-FC0F-379B9917F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0" t="-30021" r="16238" b="44621"/>
          <a:stretch/>
        </p:blipFill>
        <p:spPr>
          <a:xfrm>
            <a:off x="0" y="-2"/>
            <a:ext cx="12192000" cy="6858001"/>
          </a:xfrm>
          <a:prstGeom prst="rect">
            <a:avLst/>
          </a:prstGeom>
          <a:effectLst/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6D6E97C-C12C-4C55-6327-B02F6DAF4CAF}"/>
              </a:ext>
            </a:extLst>
          </p:cNvPr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solidFill>
            <a:schemeClr val="tx1">
              <a:alpha val="5403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B5422B23-B71E-CBBB-455A-E5DCC5C3466F}"/>
              </a:ext>
            </a:extLst>
          </p:cNvPr>
          <p:cNvSpPr txBox="1">
            <a:spLocks/>
          </p:cNvSpPr>
          <p:nvPr/>
        </p:nvSpPr>
        <p:spPr>
          <a:xfrm>
            <a:off x="1524000" y="-21516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Voice Verity</a:t>
            </a:r>
            <a:endParaRPr lang="en-KR" sz="4000" b="1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4F1BD92-C4BA-B761-ACF4-BE7F1F7309C8}"/>
              </a:ext>
            </a:extLst>
          </p:cNvPr>
          <p:cNvSpPr txBox="1"/>
          <p:nvPr/>
        </p:nvSpPr>
        <p:spPr>
          <a:xfrm>
            <a:off x="2792154" y="1245930"/>
            <a:ext cx="6598508" cy="471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저희는 다릅니다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C1BB1C-D437-4807-BA38-CBF6075A46CF}"/>
              </a:ext>
            </a:extLst>
          </p:cNvPr>
          <p:cNvGrpSpPr/>
          <p:nvPr/>
        </p:nvGrpSpPr>
        <p:grpSpPr>
          <a:xfrm>
            <a:off x="328789" y="2246179"/>
            <a:ext cx="5383908" cy="2749967"/>
            <a:chOff x="328789" y="2246179"/>
            <a:chExt cx="5383908" cy="2749967"/>
          </a:xfrm>
        </p:grpSpPr>
        <p:sp>
          <p:nvSpPr>
            <p:cNvPr id="4" name="자유형 36">
              <a:extLst>
                <a:ext uri="{FF2B5EF4-FFF2-40B4-BE49-F238E27FC236}">
                  <a16:creationId xmlns:a16="http://schemas.microsoft.com/office/drawing/2014/main" id="{888A7C0B-4B20-8C78-3DAB-1C9C1A82AE39}"/>
                </a:ext>
              </a:extLst>
            </p:cNvPr>
            <p:cNvSpPr/>
            <p:nvPr/>
          </p:nvSpPr>
          <p:spPr>
            <a:xfrm rot="7200000">
              <a:off x="3771383" y="3054833"/>
              <a:ext cx="2749967" cy="1132660"/>
            </a:xfrm>
            <a:custGeom>
              <a:avLst/>
              <a:gdLst>
                <a:gd name="connsiteX0" fmla="*/ 0 w 3730841"/>
                <a:gd name="connsiteY0" fmla="*/ 592980 h 1536663"/>
                <a:gd name="connsiteX1" fmla="*/ 1027070 w 3730841"/>
                <a:gd name="connsiteY1" fmla="*/ 0 h 1536663"/>
                <a:gd name="connsiteX2" fmla="*/ 1082224 w 3730841"/>
                <a:gd name="connsiteY2" fmla="*/ 56282 h 1536663"/>
                <a:gd name="connsiteX3" fmla="*/ 2460959 w 3730841"/>
                <a:gd name="connsiteY3" fmla="*/ 209523 h 1536663"/>
                <a:gd name="connsiteX4" fmla="*/ 2653279 w 3730841"/>
                <a:gd name="connsiteY4" fmla="*/ 71039 h 1536663"/>
                <a:gd name="connsiteX5" fmla="*/ 2698704 w 3730841"/>
                <a:gd name="connsiteY5" fmla="*/ 26525 h 1536663"/>
                <a:gd name="connsiteX6" fmla="*/ 3730841 w 3730841"/>
                <a:gd name="connsiteY6" fmla="*/ 622430 h 1536663"/>
                <a:gd name="connsiteX7" fmla="*/ 3595976 w 3730841"/>
                <a:gd name="connsiteY7" fmla="*/ 783743 h 1536663"/>
                <a:gd name="connsiteX8" fmla="*/ 3045959 w 3730841"/>
                <a:gd name="connsiteY8" fmla="*/ 1222772 h 1536663"/>
                <a:gd name="connsiteX9" fmla="*/ 126426 w 3730841"/>
                <a:gd name="connsiteY9" fmla="*/ 750914 h 1536663"/>
                <a:gd name="connsiteX10" fmla="*/ 0 w 3730841"/>
                <a:gd name="connsiteY10" fmla="*/ 592980 h 153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30841" h="1536663">
                  <a:moveTo>
                    <a:pt x="0" y="592980"/>
                  </a:moveTo>
                  <a:lnTo>
                    <a:pt x="1027070" y="0"/>
                  </a:lnTo>
                  <a:lnTo>
                    <a:pt x="1082224" y="56282"/>
                  </a:lnTo>
                  <a:cubicBezTo>
                    <a:pt x="1448648" y="394676"/>
                    <a:pt x="2006282" y="472030"/>
                    <a:pt x="2460959" y="209523"/>
                  </a:cubicBezTo>
                  <a:cubicBezTo>
                    <a:pt x="2530909" y="169137"/>
                    <a:pt x="2595111" y="122618"/>
                    <a:pt x="2653279" y="71039"/>
                  </a:cubicBezTo>
                  <a:lnTo>
                    <a:pt x="2698704" y="26525"/>
                  </a:lnTo>
                  <a:lnTo>
                    <a:pt x="3730841" y="622430"/>
                  </a:lnTo>
                  <a:lnTo>
                    <a:pt x="3595976" y="783743"/>
                  </a:lnTo>
                  <a:cubicBezTo>
                    <a:pt x="3439794" y="952862"/>
                    <a:pt x="3255809" y="1101615"/>
                    <a:pt x="3045959" y="1222772"/>
                  </a:cubicBezTo>
                  <a:cubicBezTo>
                    <a:pt x="2066655" y="1788174"/>
                    <a:pt x="848539" y="1565256"/>
                    <a:pt x="126426" y="750914"/>
                  </a:cubicBezTo>
                  <a:lnTo>
                    <a:pt x="0" y="592980"/>
                  </a:lnTo>
                  <a:close/>
                </a:path>
              </a:pathLst>
            </a:custGeom>
            <a:solidFill>
              <a:srgbClr val="E15343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808279-AA63-98E5-5ADC-0495A2A6C94E}"/>
                </a:ext>
              </a:extLst>
            </p:cNvPr>
            <p:cNvSpPr txBox="1"/>
            <p:nvPr/>
          </p:nvSpPr>
          <p:spPr>
            <a:xfrm>
              <a:off x="328789" y="3254277"/>
              <a:ext cx="4085256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기존 국내 보이스피싱 </a:t>
              </a:r>
              <a:r>
                <a:rPr lang="ko-KR" altLang="en-US" sz="1600" dirty="0" err="1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어플에는</a:t>
              </a:r>
              <a:r>
                <a:rPr lang="ko-KR" altLang="en-US" sz="1600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 없는</a:t>
              </a:r>
            </a:p>
          </p:txBody>
        </p:sp>
        <p:pic>
          <p:nvPicPr>
            <p:cNvPr id="32" name="그림 3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9B01C14-8EDE-091A-7EA2-C1C0870A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33617" y="3206313"/>
              <a:ext cx="616945" cy="61694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3FF651-1116-FD2A-345F-D22E42E4A11D}"/>
                </a:ext>
              </a:extLst>
            </p:cNvPr>
            <p:cNvSpPr txBox="1"/>
            <p:nvPr/>
          </p:nvSpPr>
          <p:spPr>
            <a:xfrm>
              <a:off x="2368734" y="3592831"/>
              <a:ext cx="1816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600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U</a:t>
              </a:r>
              <a:r>
                <a:rPr lang="en-US" sz="3600" dirty="0" err="1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nique</a:t>
              </a:r>
              <a:endParaRPr lang="en-KR" sz="36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441705-25A0-6FC9-5CB2-576FC73C3BCF}"/>
              </a:ext>
            </a:extLst>
          </p:cNvPr>
          <p:cNvGrpSpPr/>
          <p:nvPr/>
        </p:nvGrpSpPr>
        <p:grpSpPr>
          <a:xfrm>
            <a:off x="5882412" y="2173268"/>
            <a:ext cx="6180462" cy="2194705"/>
            <a:chOff x="5882412" y="2173268"/>
            <a:chExt cx="6180462" cy="2194705"/>
          </a:xfrm>
        </p:grpSpPr>
        <p:sp>
          <p:nvSpPr>
            <p:cNvPr id="3" name="자유형 37">
              <a:extLst>
                <a:ext uri="{FF2B5EF4-FFF2-40B4-BE49-F238E27FC236}">
                  <a16:creationId xmlns:a16="http://schemas.microsoft.com/office/drawing/2014/main" id="{D1FEE9C7-DAD2-9E8F-75AF-BC96D268DD05}"/>
                </a:ext>
              </a:extLst>
            </p:cNvPr>
            <p:cNvSpPr/>
            <p:nvPr/>
          </p:nvSpPr>
          <p:spPr>
            <a:xfrm rot="7200000">
              <a:off x="6329452" y="2422617"/>
              <a:ext cx="1498316" cy="2392396"/>
            </a:xfrm>
            <a:custGeom>
              <a:avLst/>
              <a:gdLst>
                <a:gd name="connsiteX0" fmla="*/ 192828 w 2032744"/>
                <a:gd name="connsiteY0" fmla="*/ 3245730 h 3245730"/>
                <a:gd name="connsiteX1" fmla="*/ 119266 w 2032744"/>
                <a:gd name="connsiteY1" fmla="*/ 3057273 h 3245730"/>
                <a:gd name="connsiteX2" fmla="*/ 1170391 w 2032744"/>
                <a:gd name="connsiteY2" fmla="*/ 292954 h 3245730"/>
                <a:gd name="connsiteX3" fmla="*/ 1825610 w 2032744"/>
                <a:gd name="connsiteY3" fmla="*/ 36140 h 3245730"/>
                <a:gd name="connsiteX4" fmla="*/ 2032744 w 2032744"/>
                <a:gd name="connsiteY4" fmla="*/ 0 h 3245730"/>
                <a:gd name="connsiteX5" fmla="*/ 2032744 w 2032744"/>
                <a:gd name="connsiteY5" fmla="*/ 1191810 h 3245730"/>
                <a:gd name="connsiteX6" fmla="*/ 1971481 w 2032744"/>
                <a:gd name="connsiteY6" fmla="*/ 1208892 h 3245730"/>
                <a:gd name="connsiteX7" fmla="*/ 1755391 w 2032744"/>
                <a:gd name="connsiteY7" fmla="*/ 1306204 h 3245730"/>
                <a:gd name="connsiteX8" fmla="*/ 1198734 w 2032744"/>
                <a:gd name="connsiteY8" fmla="*/ 2576844 h 3245730"/>
                <a:gd name="connsiteX9" fmla="*/ 1219898 w 2032744"/>
                <a:gd name="connsiteY9" fmla="*/ 2652750 h 3245730"/>
                <a:gd name="connsiteX10" fmla="*/ 192828 w 2032744"/>
                <a:gd name="connsiteY10" fmla="*/ 3245730 h 32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744" h="3245730">
                  <a:moveTo>
                    <a:pt x="192828" y="3245730"/>
                  </a:moveTo>
                  <a:lnTo>
                    <a:pt x="119266" y="3057273"/>
                  </a:lnTo>
                  <a:cubicBezTo>
                    <a:pt x="-224919" y="2024734"/>
                    <a:pt x="191087" y="858356"/>
                    <a:pt x="1170391" y="292954"/>
                  </a:cubicBezTo>
                  <a:cubicBezTo>
                    <a:pt x="1380241" y="171797"/>
                    <a:pt x="1601058" y="86838"/>
                    <a:pt x="1825610" y="36140"/>
                  </a:cubicBezTo>
                  <a:lnTo>
                    <a:pt x="2032744" y="0"/>
                  </a:lnTo>
                  <a:lnTo>
                    <a:pt x="2032744" y="1191810"/>
                  </a:lnTo>
                  <a:lnTo>
                    <a:pt x="1971481" y="1208892"/>
                  </a:lnTo>
                  <a:cubicBezTo>
                    <a:pt x="1897728" y="1233477"/>
                    <a:pt x="1825341" y="1265818"/>
                    <a:pt x="1755391" y="1306204"/>
                  </a:cubicBezTo>
                  <a:cubicBezTo>
                    <a:pt x="1300714" y="1568712"/>
                    <a:pt x="1088887" y="2090314"/>
                    <a:pt x="1198734" y="2576844"/>
                  </a:cubicBezTo>
                  <a:lnTo>
                    <a:pt x="1219898" y="2652750"/>
                  </a:lnTo>
                  <a:lnTo>
                    <a:pt x="192828" y="3245730"/>
                  </a:lnTo>
                  <a:close/>
                </a:path>
              </a:pathLst>
            </a:custGeom>
            <a:solidFill>
              <a:srgbClr val="10988A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40605B-C855-C93D-E886-85357A791B40}"/>
                </a:ext>
              </a:extLst>
            </p:cNvPr>
            <p:cNvSpPr txBox="1"/>
            <p:nvPr/>
          </p:nvSpPr>
          <p:spPr>
            <a:xfrm>
              <a:off x="7355681" y="2173268"/>
              <a:ext cx="47071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rPr>
                <a:t>모든 </a:t>
              </a:r>
              <a:r>
                <a:rPr lang="ko-KR" altLang="en-US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rPr>
                <a:t>음성</a:t>
              </a:r>
              <a:r>
                <a:rPr lang="ko-KR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rPr>
                <a:t>의 진위여부를 판단할 수</a:t>
              </a:r>
              <a:r>
                <a:rPr lang="ko-KR" altLang="en-US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rPr>
                <a:t> 있는</a:t>
              </a:r>
              <a:endPara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endParaRPr>
            </a:p>
          </p:txBody>
        </p:sp>
        <p:pic>
          <p:nvPicPr>
            <p:cNvPr id="29" name="그림 2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3D693C1-61B9-8EB2-360F-64AA7A3A4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10371" y="3109401"/>
              <a:ext cx="762000" cy="76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4846B2-8649-3DFC-5874-6CA68D46357E}"/>
                </a:ext>
              </a:extLst>
            </p:cNvPr>
            <p:cNvSpPr txBox="1"/>
            <p:nvPr/>
          </p:nvSpPr>
          <p:spPr>
            <a:xfrm>
              <a:off x="7635566" y="2564808"/>
              <a:ext cx="23791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KR"/>
              </a:defPPr>
              <a:lvl1pPr>
                <a:defRPr sz="360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defRPr>
              </a:lvl1pPr>
            </a:lstStyle>
            <a:p>
              <a:r>
                <a:rPr lang="en-US" dirty="0"/>
                <a:t>Flexibility</a:t>
              </a:r>
              <a:endParaRPr lang="en-KR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ADA50-B192-3A7E-1E68-FC3E14D7496E}"/>
              </a:ext>
            </a:extLst>
          </p:cNvPr>
          <p:cNvGrpSpPr/>
          <p:nvPr/>
        </p:nvGrpSpPr>
        <p:grpSpPr>
          <a:xfrm>
            <a:off x="4896983" y="4505596"/>
            <a:ext cx="7265475" cy="1890625"/>
            <a:chOff x="4896983" y="4505596"/>
            <a:chExt cx="7265475" cy="1890625"/>
          </a:xfrm>
        </p:grpSpPr>
        <p:sp>
          <p:nvSpPr>
            <p:cNvPr id="5" name="자유형 31">
              <a:extLst>
                <a:ext uri="{FF2B5EF4-FFF2-40B4-BE49-F238E27FC236}">
                  <a16:creationId xmlns:a16="http://schemas.microsoft.com/office/drawing/2014/main" id="{9374801D-C802-68A5-FE03-B1FC28437BD7}"/>
                </a:ext>
              </a:extLst>
            </p:cNvPr>
            <p:cNvSpPr>
              <a:spLocks/>
            </p:cNvSpPr>
            <p:nvPr/>
          </p:nvSpPr>
          <p:spPr>
            <a:xfrm rot="7200000">
              <a:off x="5331878" y="4070701"/>
              <a:ext cx="1551449" cy="2421239"/>
            </a:xfrm>
            <a:custGeom>
              <a:avLst/>
              <a:gdLst>
                <a:gd name="connsiteX0" fmla="*/ 873608 w 2104829"/>
                <a:gd name="connsiteY0" fmla="*/ 2694285 h 3284860"/>
                <a:gd name="connsiteX1" fmla="*/ 894573 w 2104829"/>
                <a:gd name="connsiteY1" fmla="*/ 2628726 h 3284860"/>
                <a:gd name="connsiteX2" fmla="*/ 777689 w 2104829"/>
                <a:gd name="connsiteY2" fmla="*/ 1740908 h 3284860"/>
                <a:gd name="connsiteX3" fmla="*/ 67258 w 2104829"/>
                <a:gd name="connsiteY3" fmla="*/ 1195775 h 3284860"/>
                <a:gd name="connsiteX4" fmla="*/ 0 w 2104829"/>
                <a:gd name="connsiteY4" fmla="*/ 1181151 h 3284860"/>
                <a:gd name="connsiteX5" fmla="*/ 1 w 2104829"/>
                <a:gd name="connsiteY5" fmla="*/ 0 h 3284860"/>
                <a:gd name="connsiteX6" fmla="*/ 150652 w 2104829"/>
                <a:gd name="connsiteY6" fmla="*/ 17934 h 3284860"/>
                <a:gd name="connsiteX7" fmla="*/ 1790939 w 2104829"/>
                <a:gd name="connsiteY7" fmla="*/ 1155908 h 3284860"/>
                <a:gd name="connsiteX8" fmla="*/ 1956310 w 2104829"/>
                <a:gd name="connsiteY8" fmla="*/ 3145425 h 3284860"/>
                <a:gd name="connsiteX9" fmla="*/ 1896515 w 2104829"/>
                <a:gd name="connsiteY9" fmla="*/ 3284860 h 3284860"/>
                <a:gd name="connsiteX10" fmla="*/ 873608 w 2104829"/>
                <a:gd name="connsiteY10" fmla="*/ 2694285 h 328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4829" h="3284860">
                  <a:moveTo>
                    <a:pt x="873608" y="2694285"/>
                  </a:moveTo>
                  <a:lnTo>
                    <a:pt x="894573" y="2628726"/>
                  </a:lnTo>
                  <a:cubicBezTo>
                    <a:pt x="972070" y="2339500"/>
                    <a:pt x="939233" y="2020709"/>
                    <a:pt x="777689" y="1740908"/>
                  </a:cubicBezTo>
                  <a:cubicBezTo>
                    <a:pt x="616146" y="1461107"/>
                    <a:pt x="356484" y="1273273"/>
                    <a:pt x="67258" y="1195775"/>
                  </a:cubicBezTo>
                  <a:lnTo>
                    <a:pt x="0" y="1181151"/>
                  </a:lnTo>
                  <a:lnTo>
                    <a:pt x="1" y="0"/>
                  </a:lnTo>
                  <a:lnTo>
                    <a:pt x="150652" y="17934"/>
                  </a:lnTo>
                  <a:cubicBezTo>
                    <a:pt x="815631" y="129595"/>
                    <a:pt x="1427467" y="526355"/>
                    <a:pt x="1790939" y="1155908"/>
                  </a:cubicBezTo>
                  <a:cubicBezTo>
                    <a:pt x="2154411" y="1785460"/>
                    <a:pt x="2192098" y="2513706"/>
                    <a:pt x="1956310" y="3145425"/>
                  </a:cubicBezTo>
                  <a:lnTo>
                    <a:pt x="1896515" y="3284860"/>
                  </a:lnTo>
                  <a:lnTo>
                    <a:pt x="873608" y="2694285"/>
                  </a:lnTo>
                  <a:close/>
                </a:path>
              </a:pathLst>
            </a:custGeom>
            <a:solidFill>
              <a:srgbClr val="F2AA8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858D42A-9323-0731-08B6-C335EBE45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67586" y="5195222"/>
              <a:ext cx="672029" cy="6353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E15CA9-6743-C1AE-860F-D45928A35426}"/>
                </a:ext>
              </a:extLst>
            </p:cNvPr>
            <p:cNvSpPr txBox="1"/>
            <p:nvPr/>
          </p:nvSpPr>
          <p:spPr>
            <a:xfrm>
              <a:off x="7191371" y="5749890"/>
              <a:ext cx="38074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</a:rPr>
                <a:t>Zero-Resource</a:t>
              </a:r>
              <a:endParaRPr lang="en-KR" sz="36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38C11F-CBF8-D81B-7BFD-654E6AC83178}"/>
                </a:ext>
              </a:extLst>
            </p:cNvPr>
            <p:cNvSpPr txBox="1"/>
            <p:nvPr/>
          </p:nvSpPr>
          <p:spPr>
            <a:xfrm>
              <a:off x="7455265" y="5418513"/>
              <a:ext cx="47071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KR"/>
              </a:defPPr>
              <a:lvl1pPr>
                <a:defRPr>
                  <a:solidFill>
                    <a:schemeClr val="bg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+mn-lt"/>
                </a:defRPr>
              </a:lvl1pPr>
            </a:lstStyle>
            <a:p>
              <a:r>
                <a:rPr lang="en-US" dirty="0"/>
                <a:t>DB </a:t>
              </a:r>
              <a:r>
                <a:rPr lang="ko-KR" altLang="en-US" dirty="0"/>
                <a:t>구축 비용 제로</a:t>
              </a:r>
              <a:r>
                <a:rPr lang="en-US" altLang="ko-KR" dirty="0"/>
                <a:t>, </a:t>
              </a:r>
              <a:r>
                <a:rPr lang="ko-KR" altLang="en-US" dirty="0"/>
                <a:t>즉시 활용 가능한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80CBC-C932-B618-2566-FCF35382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9494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3F1EF4-7847-F698-F0C8-A74B5033EE9F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7D8172-A075-68C2-4942-03CADFC81909}"/>
              </a:ext>
            </a:extLst>
          </p:cNvPr>
          <p:cNvSpPr/>
          <p:nvPr/>
        </p:nvSpPr>
        <p:spPr>
          <a:xfrm>
            <a:off x="1056000" y="6590804"/>
            <a:ext cx="432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A2096E7B-0857-F6FF-B902-4336B814F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5140985" y="6156046"/>
            <a:ext cx="426313" cy="540000"/>
          </a:xfrm>
          <a:prstGeom prst="rect">
            <a:avLst/>
          </a:prstGeom>
        </p:spPr>
      </p:pic>
      <p:pic>
        <p:nvPicPr>
          <p:cNvPr id="18" name="Picture 17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2F0BB76B-DEF8-B53D-0CFB-94BD10E32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4DA11E-7E8B-82C8-76EE-658B19B55B0A}"/>
              </a:ext>
            </a:extLst>
          </p:cNvPr>
          <p:cNvSpPr/>
          <p:nvPr/>
        </p:nvSpPr>
        <p:spPr>
          <a:xfrm>
            <a:off x="3668233" y="2875000"/>
            <a:ext cx="5667153" cy="11079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19000">
                <a:schemeClr val="tx2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27FEF-B8AA-BE70-3E8B-27B08CFE3BCE}"/>
              </a:ext>
            </a:extLst>
          </p:cNvPr>
          <p:cNvSpPr txBox="1"/>
          <p:nvPr/>
        </p:nvSpPr>
        <p:spPr>
          <a:xfrm>
            <a:off x="2014624" y="2321000"/>
            <a:ext cx="26677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en-US" altLang="ko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3</a:t>
            </a:r>
            <a:endParaRPr lang="en-KR" sz="13800" b="1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F3DEB-B925-D961-564E-22E78B632C79}"/>
              </a:ext>
            </a:extLst>
          </p:cNvPr>
          <p:cNvSpPr txBox="1"/>
          <p:nvPr/>
        </p:nvSpPr>
        <p:spPr>
          <a:xfrm>
            <a:off x="4641481" y="2971582"/>
            <a:ext cx="4432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웹 서비스 개발</a:t>
            </a:r>
            <a:endParaRPr lang="en-KR" sz="54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77B2CB-61A5-2E13-E4A2-DEF6B809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931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FB856D9-D38F-75E6-D01E-DCE7B9E3CBBA}"/>
              </a:ext>
            </a:extLst>
          </p:cNvPr>
          <p:cNvSpPr/>
          <p:nvPr/>
        </p:nvSpPr>
        <p:spPr>
          <a:xfrm>
            <a:off x="7176407" y="1466330"/>
            <a:ext cx="3959593" cy="2324840"/>
          </a:xfrm>
          <a:prstGeom prst="roundRect">
            <a:avLst>
              <a:gd name="adj" fmla="val 9529"/>
            </a:avLst>
          </a:prstGeom>
          <a:noFill/>
          <a:ln w="41275">
            <a:solidFill>
              <a:schemeClr val="tx1">
                <a:alpha val="6983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7ECD7422-FFF1-EF90-CE96-73AD7E020509}"/>
              </a:ext>
            </a:extLst>
          </p:cNvPr>
          <p:cNvSpPr/>
          <p:nvPr/>
        </p:nvSpPr>
        <p:spPr>
          <a:xfrm>
            <a:off x="8156342" y="2598276"/>
            <a:ext cx="1999718" cy="950820"/>
          </a:xfrm>
          <a:prstGeom prst="roundRect">
            <a:avLst/>
          </a:prstGeom>
          <a:noFill/>
          <a:ln w="31750"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3" name="Round Same Side Corner Rectangle 62">
            <a:extLst>
              <a:ext uri="{FF2B5EF4-FFF2-40B4-BE49-F238E27FC236}">
                <a16:creationId xmlns:a16="http://schemas.microsoft.com/office/drawing/2014/main" id="{49A830BE-4826-D0C5-B3D6-4E36BDB84854}"/>
              </a:ext>
            </a:extLst>
          </p:cNvPr>
          <p:cNvSpPr/>
          <p:nvPr/>
        </p:nvSpPr>
        <p:spPr>
          <a:xfrm>
            <a:off x="8156343" y="2203221"/>
            <a:ext cx="1999718" cy="595424"/>
          </a:xfrm>
          <a:prstGeom prst="round2SameRect">
            <a:avLst>
              <a:gd name="adj1" fmla="val 27381"/>
              <a:gd name="adj2" fmla="val 0"/>
            </a:avLst>
          </a:prstGeom>
          <a:solidFill>
            <a:schemeClr val="accent1">
              <a:lumMod val="75000"/>
            </a:schemeClr>
          </a:solidFill>
          <a:ln w="31750"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49306-9093-F0BD-11BC-A08C95AE7037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F3519B-13A6-A1A5-7D22-D6F06D035386}"/>
              </a:ext>
            </a:extLst>
          </p:cNvPr>
          <p:cNvSpPr/>
          <p:nvPr/>
        </p:nvSpPr>
        <p:spPr>
          <a:xfrm>
            <a:off x="1056000" y="6590804"/>
            <a:ext cx="432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CDF351C9-8519-FD31-6F26-502CD9CA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5140985" y="6156046"/>
            <a:ext cx="426313" cy="540000"/>
          </a:xfrm>
          <a:prstGeom prst="rect">
            <a:avLst/>
          </a:prstGeom>
        </p:spPr>
      </p:pic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F87D8EE-C822-CA6C-6613-23B6538768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0B635-39F5-76FC-2638-E69E9938B369}"/>
              </a:ext>
            </a:extLst>
          </p:cNvPr>
          <p:cNvSpPr txBox="1"/>
          <p:nvPr/>
        </p:nvSpPr>
        <p:spPr>
          <a:xfrm>
            <a:off x="9381506" y="160318"/>
            <a:ext cx="287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3.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웹 서비스 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DC632-056E-11DC-4A94-10F74ED3EC13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DC513D-FD23-0A20-08ED-3AA640C06774}"/>
              </a:ext>
            </a:extLst>
          </p:cNvPr>
          <p:cNvSpPr txBox="1"/>
          <p:nvPr/>
        </p:nvSpPr>
        <p:spPr>
          <a:xfrm>
            <a:off x="1056000" y="66003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Y SpotlightOTF" panose="020B0600000101010101" pitchFamily="34" charset="-127"/>
                <a:ea typeface="Y SpotlightOTF" panose="020B0600000101010101" pitchFamily="34" charset="-127"/>
              </a:rPr>
              <a:t>개발 환경</a:t>
            </a:r>
            <a:endParaRPr lang="en-KR" sz="320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3DAB1FC-08FD-9170-3670-219DAA288447}"/>
              </a:ext>
            </a:extLst>
          </p:cNvPr>
          <p:cNvSpPr/>
          <p:nvPr/>
        </p:nvSpPr>
        <p:spPr>
          <a:xfrm>
            <a:off x="1055999" y="1466330"/>
            <a:ext cx="5887061" cy="4572963"/>
          </a:xfrm>
          <a:prstGeom prst="roundRect">
            <a:avLst>
              <a:gd name="adj" fmla="val 5199"/>
            </a:avLst>
          </a:prstGeom>
          <a:noFill/>
          <a:ln w="41275">
            <a:solidFill>
              <a:schemeClr val="tx1">
                <a:alpha val="6983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956C15-FD5B-BFE3-FE0F-AFE34521932D}"/>
              </a:ext>
            </a:extLst>
          </p:cNvPr>
          <p:cNvSpPr/>
          <p:nvPr/>
        </p:nvSpPr>
        <p:spPr>
          <a:xfrm>
            <a:off x="7176406" y="3984412"/>
            <a:ext cx="3959593" cy="2054881"/>
          </a:xfrm>
          <a:prstGeom prst="roundRect">
            <a:avLst>
              <a:gd name="adj" fmla="val 9673"/>
            </a:avLst>
          </a:prstGeom>
          <a:noFill/>
          <a:ln w="41275">
            <a:solidFill>
              <a:schemeClr val="tx1">
                <a:alpha val="6983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0B06A5-DCEE-ABC8-1747-79ED1235F3B2}"/>
              </a:ext>
            </a:extLst>
          </p:cNvPr>
          <p:cNvSpPr txBox="1"/>
          <p:nvPr/>
        </p:nvSpPr>
        <p:spPr>
          <a:xfrm>
            <a:off x="7745398" y="1612954"/>
            <a:ext cx="2821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  <a:sym typeface="Jua"/>
              </a:rPr>
              <a:t>Model Server(Local)</a:t>
            </a:r>
          </a:p>
        </p:txBody>
      </p:sp>
      <p:pic>
        <p:nvPicPr>
          <p:cNvPr id="61" name="Google Shape;272;p15">
            <a:extLst>
              <a:ext uri="{FF2B5EF4-FFF2-40B4-BE49-F238E27FC236}">
                <a16:creationId xmlns:a16="http://schemas.microsoft.com/office/drawing/2014/main" id="{B420E1E5-A3CF-68A7-937C-A1222A7842A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6201" y="2839342"/>
            <a:ext cx="1800000" cy="64926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9D1C6B6-8696-4E00-3583-4F62BA7751E2}"/>
              </a:ext>
            </a:extLst>
          </p:cNvPr>
          <p:cNvSpPr txBox="1"/>
          <p:nvPr/>
        </p:nvSpPr>
        <p:spPr>
          <a:xfrm>
            <a:off x="8958069" y="2377836"/>
            <a:ext cx="53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AI</a:t>
            </a:r>
            <a:endParaRPr lang="en-KR" sz="16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80B49C2-0F97-830A-3D92-901E5834DF0C}"/>
              </a:ext>
            </a:extLst>
          </p:cNvPr>
          <p:cNvSpPr txBox="1"/>
          <p:nvPr/>
        </p:nvSpPr>
        <p:spPr>
          <a:xfrm>
            <a:off x="8127713" y="4164101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  <a:sym typeface="Jua"/>
              </a:rPr>
              <a:t>Cloud Storage</a:t>
            </a:r>
          </a:p>
        </p:txBody>
      </p:sp>
      <p:pic>
        <p:nvPicPr>
          <p:cNvPr id="1035" name="Picture 11" descr="AWS S3(feat. AWS S3 서비스란 무엇일까?) : 네이버 블로그">
            <a:extLst>
              <a:ext uri="{FF2B5EF4-FFF2-40B4-BE49-F238E27FC236}">
                <a16:creationId xmlns:a16="http://schemas.microsoft.com/office/drawing/2014/main" id="{A85F7E0B-FBC0-97FF-13B0-43A6C74EE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99" y="4750353"/>
            <a:ext cx="266700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ABBEEF14-9CC5-D6D1-C130-FB6BC7868CBA}"/>
              </a:ext>
            </a:extLst>
          </p:cNvPr>
          <p:cNvGrpSpPr/>
          <p:nvPr/>
        </p:nvGrpSpPr>
        <p:grpSpPr>
          <a:xfrm>
            <a:off x="1906082" y="1459155"/>
            <a:ext cx="3710342" cy="1127716"/>
            <a:chOff x="1593866" y="1507959"/>
            <a:chExt cx="3710342" cy="1127716"/>
          </a:xfrm>
        </p:grpSpPr>
        <p:pic>
          <p:nvPicPr>
            <p:cNvPr id="1037" name="Google Shape;263;p15">
              <a:extLst>
                <a:ext uri="{FF2B5EF4-FFF2-40B4-BE49-F238E27FC236}">
                  <a16:creationId xmlns:a16="http://schemas.microsoft.com/office/drawing/2014/main" id="{E283FF8E-12D6-9947-668C-C5149CA8E40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93866" y="1507959"/>
              <a:ext cx="1661053" cy="1127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8" name="Google Shape;271;p15">
              <a:extLst>
                <a:ext uri="{FF2B5EF4-FFF2-40B4-BE49-F238E27FC236}">
                  <a16:creationId xmlns:a16="http://schemas.microsoft.com/office/drawing/2014/main" id="{41A9A946-0777-DABC-6285-22B327DD88FD}"/>
                </a:ext>
              </a:extLst>
            </p:cNvPr>
            <p:cNvSpPr txBox="1"/>
            <p:nvPr/>
          </p:nvSpPr>
          <p:spPr>
            <a:xfrm>
              <a:off x="2905795" y="1712224"/>
              <a:ext cx="2398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KR"/>
              </a:defPPr>
              <a:lvl1pPr lvl="0" indent="0" algn="ctr">
                <a:spcBef>
                  <a:spcPts val="0"/>
                </a:spcBef>
                <a:spcAft>
                  <a:spcPts val="0"/>
                </a:spcAft>
                <a:buNone/>
                <a:defRPr sz="2000">
                  <a:solidFill>
                    <a:schemeClr val="dk1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Jua"/>
                </a:defRPr>
              </a:lvl1pPr>
            </a:lstStyle>
            <a:p>
              <a:r>
                <a:rPr lang="en-US">
                  <a:sym typeface="Jua"/>
                </a:rPr>
                <a:t>Web Server(EC2)</a:t>
              </a:r>
              <a:endParaRPr>
                <a:sym typeface="Jua"/>
              </a:endParaRPr>
            </a:p>
          </p:txBody>
        </p:sp>
      </p:grpSp>
      <p:sp>
        <p:nvSpPr>
          <p:cNvPr id="1043" name="Rounded Rectangle 1042">
            <a:extLst>
              <a:ext uri="{FF2B5EF4-FFF2-40B4-BE49-F238E27FC236}">
                <a16:creationId xmlns:a16="http://schemas.microsoft.com/office/drawing/2014/main" id="{67441A95-7DAC-EBED-8EE0-A905E27C3006}"/>
              </a:ext>
            </a:extLst>
          </p:cNvPr>
          <p:cNvSpPr/>
          <p:nvPr/>
        </p:nvSpPr>
        <p:spPr>
          <a:xfrm>
            <a:off x="1348145" y="2586872"/>
            <a:ext cx="2746304" cy="3110602"/>
          </a:xfrm>
          <a:prstGeom prst="roundRect">
            <a:avLst>
              <a:gd name="adj" fmla="val 9755"/>
            </a:avLst>
          </a:prstGeom>
          <a:noFill/>
          <a:ln w="31750"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44" name="Round Same Side Corner Rectangle 1043">
            <a:extLst>
              <a:ext uri="{FF2B5EF4-FFF2-40B4-BE49-F238E27FC236}">
                <a16:creationId xmlns:a16="http://schemas.microsoft.com/office/drawing/2014/main" id="{4CC0540B-2DA8-1B9E-15CF-1A0890DEFC9A}"/>
              </a:ext>
            </a:extLst>
          </p:cNvPr>
          <p:cNvSpPr/>
          <p:nvPr/>
        </p:nvSpPr>
        <p:spPr>
          <a:xfrm>
            <a:off x="1348145" y="2227874"/>
            <a:ext cx="2746304" cy="595424"/>
          </a:xfrm>
          <a:prstGeom prst="round2SameRect">
            <a:avLst>
              <a:gd name="adj1" fmla="val 27381"/>
              <a:gd name="adj2" fmla="val 0"/>
            </a:avLst>
          </a:prstGeom>
          <a:solidFill>
            <a:schemeClr val="accent1">
              <a:lumMod val="75000"/>
            </a:schemeClr>
          </a:solidFill>
          <a:ln w="31750"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70644B8-AC52-86C2-373C-FDFDFE63FAD8}"/>
              </a:ext>
            </a:extLst>
          </p:cNvPr>
          <p:cNvSpPr txBox="1"/>
          <p:nvPr/>
        </p:nvSpPr>
        <p:spPr>
          <a:xfrm>
            <a:off x="2059178" y="237661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FRONTEND</a:t>
            </a:r>
            <a:endParaRPr lang="en-KR" sz="16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46" name="Rounded Rectangle 1045">
            <a:extLst>
              <a:ext uri="{FF2B5EF4-FFF2-40B4-BE49-F238E27FC236}">
                <a16:creationId xmlns:a16="http://schemas.microsoft.com/office/drawing/2014/main" id="{3F0B902A-E94A-FAB1-24D1-2A2B62EA5ACF}"/>
              </a:ext>
            </a:extLst>
          </p:cNvPr>
          <p:cNvSpPr/>
          <p:nvPr/>
        </p:nvSpPr>
        <p:spPr>
          <a:xfrm>
            <a:off x="4510112" y="2606105"/>
            <a:ext cx="1999718" cy="1517764"/>
          </a:xfrm>
          <a:prstGeom prst="roundRect">
            <a:avLst>
              <a:gd name="adj" fmla="val 12464"/>
            </a:avLst>
          </a:prstGeom>
          <a:noFill/>
          <a:ln w="31750"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47" name="Round Same Side Corner Rectangle 1046">
            <a:extLst>
              <a:ext uri="{FF2B5EF4-FFF2-40B4-BE49-F238E27FC236}">
                <a16:creationId xmlns:a16="http://schemas.microsoft.com/office/drawing/2014/main" id="{AB6F518E-EC16-1842-E7D6-58B2713BAF27}"/>
              </a:ext>
            </a:extLst>
          </p:cNvPr>
          <p:cNvSpPr/>
          <p:nvPr/>
        </p:nvSpPr>
        <p:spPr>
          <a:xfrm>
            <a:off x="4510113" y="2211050"/>
            <a:ext cx="1999718" cy="595424"/>
          </a:xfrm>
          <a:prstGeom prst="round2SameRect">
            <a:avLst>
              <a:gd name="adj1" fmla="val 27381"/>
              <a:gd name="adj2" fmla="val 0"/>
            </a:avLst>
          </a:prstGeom>
          <a:solidFill>
            <a:schemeClr val="accent1">
              <a:lumMod val="75000"/>
            </a:schemeClr>
          </a:solidFill>
          <a:ln w="31750"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AC58A04-22A6-62EA-85E8-418EA86970E0}"/>
              </a:ext>
            </a:extLst>
          </p:cNvPr>
          <p:cNvSpPr txBox="1"/>
          <p:nvPr/>
        </p:nvSpPr>
        <p:spPr>
          <a:xfrm>
            <a:off x="5271533" y="2380226"/>
            <a:ext cx="629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endParaRPr lang="en-KR" sz="16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49" name="Rounded Rectangle 1048">
            <a:extLst>
              <a:ext uri="{FF2B5EF4-FFF2-40B4-BE49-F238E27FC236}">
                <a16:creationId xmlns:a16="http://schemas.microsoft.com/office/drawing/2014/main" id="{0C9B27A2-682F-62C5-9A9F-F286B6C81FBA}"/>
              </a:ext>
            </a:extLst>
          </p:cNvPr>
          <p:cNvSpPr/>
          <p:nvPr/>
        </p:nvSpPr>
        <p:spPr>
          <a:xfrm>
            <a:off x="4518894" y="4752619"/>
            <a:ext cx="1999718" cy="950820"/>
          </a:xfrm>
          <a:prstGeom prst="roundRect">
            <a:avLst/>
          </a:prstGeom>
          <a:noFill/>
          <a:ln w="31750"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50" name="Round Same Side Corner Rectangle 1049">
            <a:extLst>
              <a:ext uri="{FF2B5EF4-FFF2-40B4-BE49-F238E27FC236}">
                <a16:creationId xmlns:a16="http://schemas.microsoft.com/office/drawing/2014/main" id="{A7D31AE2-514B-1EED-6DC6-9E9B47B07EB9}"/>
              </a:ext>
            </a:extLst>
          </p:cNvPr>
          <p:cNvSpPr/>
          <p:nvPr/>
        </p:nvSpPr>
        <p:spPr>
          <a:xfrm>
            <a:off x="4518895" y="4357564"/>
            <a:ext cx="1999718" cy="595424"/>
          </a:xfrm>
          <a:prstGeom prst="round2SameRect">
            <a:avLst>
              <a:gd name="adj1" fmla="val 27381"/>
              <a:gd name="adj2" fmla="val 0"/>
            </a:avLst>
          </a:prstGeom>
          <a:solidFill>
            <a:schemeClr val="accent1">
              <a:lumMod val="75000"/>
            </a:schemeClr>
          </a:solidFill>
          <a:ln w="31750">
            <a:solidFill>
              <a:schemeClr val="tx1">
                <a:alpha val="6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E30D3263-2BCB-84F2-6556-068F3005E161}"/>
              </a:ext>
            </a:extLst>
          </p:cNvPr>
          <p:cNvSpPr txBox="1"/>
          <p:nvPr/>
        </p:nvSpPr>
        <p:spPr>
          <a:xfrm>
            <a:off x="4915892" y="4512887"/>
            <a:ext cx="121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BACKEND</a:t>
            </a:r>
            <a:endParaRPr lang="en-KR" sz="16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52" name="Google Shape;264;p15">
            <a:extLst>
              <a:ext uri="{FF2B5EF4-FFF2-40B4-BE49-F238E27FC236}">
                <a16:creationId xmlns:a16="http://schemas.microsoft.com/office/drawing/2014/main" id="{4FB12605-C086-7536-E8AE-81CDA58D958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08659" y="2918103"/>
            <a:ext cx="1287341" cy="96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270;p15">
            <a:extLst>
              <a:ext uri="{FF2B5EF4-FFF2-40B4-BE49-F238E27FC236}">
                <a16:creationId xmlns:a16="http://schemas.microsoft.com/office/drawing/2014/main" id="{40162765-3C12-64DE-867B-7FB284C6B94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3658" y="4721901"/>
            <a:ext cx="1212625" cy="12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260;p15">
            <a:extLst>
              <a:ext uri="{FF2B5EF4-FFF2-40B4-BE49-F238E27FC236}">
                <a16:creationId xmlns:a16="http://schemas.microsoft.com/office/drawing/2014/main" id="{83AE6962-D043-15CE-C477-F80D4BB80D3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79847" y="3037078"/>
            <a:ext cx="882900" cy="8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261;p15">
            <a:extLst>
              <a:ext uri="{FF2B5EF4-FFF2-40B4-BE49-F238E27FC236}">
                <a16:creationId xmlns:a16="http://schemas.microsoft.com/office/drawing/2014/main" id="{7EE5A3C0-7AB9-2256-423C-463216DCB20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01715" y="4075207"/>
            <a:ext cx="869786" cy="24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259;p15">
            <a:extLst>
              <a:ext uri="{FF2B5EF4-FFF2-40B4-BE49-F238E27FC236}">
                <a16:creationId xmlns:a16="http://schemas.microsoft.com/office/drawing/2014/main" id="{86DFABE1-595C-333D-1877-E7F49984A51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64476" y="4680186"/>
            <a:ext cx="744263" cy="744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01297-D7AC-46FA-AC50-E686FD26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141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49306-9093-F0BD-11BC-A08C95AE7037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F3519B-13A6-A1A5-7D22-D6F06D035386}"/>
              </a:ext>
            </a:extLst>
          </p:cNvPr>
          <p:cNvSpPr/>
          <p:nvPr/>
        </p:nvSpPr>
        <p:spPr>
          <a:xfrm>
            <a:off x="1056000" y="6590804"/>
            <a:ext cx="432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F87D8EE-C822-CA6C-6613-23B6538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0B635-39F5-76FC-2638-E69E9938B369}"/>
              </a:ext>
            </a:extLst>
          </p:cNvPr>
          <p:cNvSpPr txBox="1"/>
          <p:nvPr/>
        </p:nvSpPr>
        <p:spPr>
          <a:xfrm>
            <a:off x="9381506" y="160318"/>
            <a:ext cx="287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3.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웹 서비스 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DC632-056E-11DC-4A94-10F74ED3EC13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25F284-3811-9A2B-78B4-C9A7EDD97046}"/>
              </a:ext>
            </a:extLst>
          </p:cNvPr>
          <p:cNvGrpSpPr>
            <a:grpSpLocks noChangeAspect="1"/>
          </p:cNvGrpSpPr>
          <p:nvPr/>
        </p:nvGrpSpPr>
        <p:grpSpPr>
          <a:xfrm>
            <a:off x="900738" y="1970716"/>
            <a:ext cx="7376639" cy="3702784"/>
            <a:chOff x="15353" y="1553984"/>
            <a:chExt cx="9349313" cy="469298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F5F61CC-A684-826C-86FC-49E21D9F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53" y="1553984"/>
              <a:ext cx="9349313" cy="4692987"/>
            </a:xfrm>
            <a:prstGeom prst="rect">
              <a:avLst/>
            </a:prstGeom>
          </p:spPr>
        </p:pic>
        <p:pic>
          <p:nvPicPr>
            <p:cNvPr id="33" name="Picture 32" descr="A blue circle with a white number on it&#10;&#10;Description automatically generated">
              <a:extLst>
                <a:ext uri="{FF2B5EF4-FFF2-40B4-BE49-F238E27FC236}">
                  <a16:creationId xmlns:a16="http://schemas.microsoft.com/office/drawing/2014/main" id="{D4C1410B-6154-B83B-2685-7B97E74B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552133" y="2091832"/>
              <a:ext cx="302471" cy="302473"/>
            </a:xfrm>
            <a:prstGeom prst="rect">
              <a:avLst/>
            </a:prstGeom>
          </p:spPr>
        </p:pic>
        <p:pic>
          <p:nvPicPr>
            <p:cNvPr id="35" name="Picture 34" descr="A blue circle with a white number one&#10;&#10;Description automatically generated">
              <a:extLst>
                <a:ext uri="{FF2B5EF4-FFF2-40B4-BE49-F238E27FC236}">
                  <a16:creationId xmlns:a16="http://schemas.microsoft.com/office/drawing/2014/main" id="{26652DD8-0BC5-40D6-6707-6AE985BA8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1926806" y="2301493"/>
              <a:ext cx="302471" cy="302473"/>
            </a:xfrm>
            <a:prstGeom prst="rect">
              <a:avLst/>
            </a:prstGeom>
          </p:spPr>
        </p:pic>
        <p:pic>
          <p:nvPicPr>
            <p:cNvPr id="37" name="Picture 36" descr="A blue circle with white number three&#10;&#10;Description automatically generated">
              <a:extLst>
                <a:ext uri="{FF2B5EF4-FFF2-40B4-BE49-F238E27FC236}">
                  <a16:creationId xmlns:a16="http://schemas.microsoft.com/office/drawing/2014/main" id="{EFB78B26-1985-E8FE-C384-5128D1E42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6054393" y="3632194"/>
              <a:ext cx="302471" cy="302473"/>
            </a:xfrm>
            <a:prstGeom prst="rect">
              <a:avLst/>
            </a:prstGeom>
          </p:spPr>
        </p:pic>
        <p:pic>
          <p:nvPicPr>
            <p:cNvPr id="40" name="Picture 39" descr="A blue circle with white number four&#10;&#10;Description automatically generated">
              <a:extLst>
                <a:ext uri="{FF2B5EF4-FFF2-40B4-BE49-F238E27FC236}">
                  <a16:creationId xmlns:a16="http://schemas.microsoft.com/office/drawing/2014/main" id="{3C59D004-5512-BA4F-4FEB-18BD1327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6599941" y="5428854"/>
              <a:ext cx="302471" cy="302473"/>
            </a:xfrm>
            <a:prstGeom prst="rect">
              <a:avLst/>
            </a:prstGeom>
          </p:spPr>
        </p:pic>
        <p:pic>
          <p:nvPicPr>
            <p:cNvPr id="42" name="Picture 41" descr="A blue circle with a number on it&#10;&#10;Description automatically generated">
              <a:extLst>
                <a:ext uri="{FF2B5EF4-FFF2-40B4-BE49-F238E27FC236}">
                  <a16:creationId xmlns:a16="http://schemas.microsoft.com/office/drawing/2014/main" id="{D7CD00A9-BC40-0499-3213-E8D72B3C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grayscl/>
            </a:blip>
            <a:stretch>
              <a:fillRect/>
            </a:stretch>
          </p:blipFill>
          <p:spPr>
            <a:xfrm>
              <a:off x="1264341" y="4353952"/>
              <a:ext cx="302471" cy="30247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C513D-FD23-0A20-08ED-3AA640C06774}"/>
              </a:ext>
            </a:extLst>
          </p:cNvPr>
          <p:cNvSpPr txBox="1"/>
          <p:nvPr/>
        </p:nvSpPr>
        <p:spPr>
          <a:xfrm>
            <a:off x="1056000" y="660035"/>
            <a:ext cx="3635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API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Service Flow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3" name="Picture 42" descr="A blue circle with a white number one&#10;&#10;Description automatically generated">
            <a:extLst>
              <a:ext uri="{FF2B5EF4-FFF2-40B4-BE49-F238E27FC236}">
                <a16:creationId xmlns:a16="http://schemas.microsoft.com/office/drawing/2014/main" id="{A7E798AB-E4FC-DF5D-A6A3-AA0EB9FF90D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659030" y="1751354"/>
            <a:ext cx="360000" cy="360000"/>
          </a:xfrm>
          <a:prstGeom prst="rect">
            <a:avLst/>
          </a:prstGeom>
        </p:spPr>
      </p:pic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CDF351C9-8519-FD31-6F26-502CD9CAAF0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5140985" y="6156046"/>
            <a:ext cx="426313" cy="540000"/>
          </a:xfrm>
          <a:prstGeom prst="rect">
            <a:avLst/>
          </a:prstGeom>
        </p:spPr>
      </p:pic>
      <p:pic>
        <p:nvPicPr>
          <p:cNvPr id="44" name="Picture 43" descr="A blue circle with a white number on it&#10;&#10;Description automatically generated">
            <a:extLst>
              <a:ext uri="{FF2B5EF4-FFF2-40B4-BE49-F238E27FC236}">
                <a16:creationId xmlns:a16="http://schemas.microsoft.com/office/drawing/2014/main" id="{EDB63B89-3067-17C6-8323-1BD05D2D008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659030" y="2520052"/>
            <a:ext cx="360000" cy="360000"/>
          </a:xfrm>
          <a:prstGeom prst="rect">
            <a:avLst/>
          </a:prstGeom>
        </p:spPr>
      </p:pic>
      <p:pic>
        <p:nvPicPr>
          <p:cNvPr id="45" name="Picture 44" descr="A blue circle with white number three&#10;&#10;Description automatically generated">
            <a:extLst>
              <a:ext uri="{FF2B5EF4-FFF2-40B4-BE49-F238E27FC236}">
                <a16:creationId xmlns:a16="http://schemas.microsoft.com/office/drawing/2014/main" id="{DD16D396-CBD0-30C8-E333-8585A64DE2C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659030" y="3288750"/>
            <a:ext cx="360000" cy="360000"/>
          </a:xfrm>
          <a:prstGeom prst="rect">
            <a:avLst/>
          </a:prstGeom>
        </p:spPr>
      </p:pic>
      <p:pic>
        <p:nvPicPr>
          <p:cNvPr id="46" name="Picture 45" descr="A blue circle with white number four&#10;&#10;Description automatically generated">
            <a:extLst>
              <a:ext uri="{FF2B5EF4-FFF2-40B4-BE49-F238E27FC236}">
                <a16:creationId xmlns:a16="http://schemas.microsoft.com/office/drawing/2014/main" id="{2BE18518-563C-B7FE-625C-620A91B313A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659030" y="4113012"/>
            <a:ext cx="360000" cy="360000"/>
          </a:xfrm>
          <a:prstGeom prst="rect">
            <a:avLst/>
          </a:prstGeom>
        </p:spPr>
      </p:pic>
      <p:pic>
        <p:nvPicPr>
          <p:cNvPr id="47" name="Picture 46" descr="A blue circle with a number on it&#10;&#10;Description automatically generated">
            <a:extLst>
              <a:ext uri="{FF2B5EF4-FFF2-40B4-BE49-F238E27FC236}">
                <a16:creationId xmlns:a16="http://schemas.microsoft.com/office/drawing/2014/main" id="{A7117AB7-0D80-B27F-F0B0-8AE0B8B184CD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8659030" y="4840060"/>
            <a:ext cx="360000" cy="360000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718666B-8071-789B-D5D7-1EABAEDF06DB}"/>
              </a:ext>
            </a:extLst>
          </p:cNvPr>
          <p:cNvSpPr/>
          <p:nvPr/>
        </p:nvSpPr>
        <p:spPr>
          <a:xfrm>
            <a:off x="629920" y="1387069"/>
            <a:ext cx="7700164" cy="4616824"/>
          </a:xfrm>
          <a:prstGeom prst="roundRect">
            <a:avLst>
              <a:gd name="adj" fmla="val 5199"/>
            </a:avLst>
          </a:prstGeom>
          <a:noFill/>
          <a:ln w="41275">
            <a:solidFill>
              <a:schemeClr val="tx1">
                <a:alpha val="6983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FEAE9A-0F29-BA3F-019E-E34541BE931B}"/>
              </a:ext>
            </a:extLst>
          </p:cNvPr>
          <p:cNvSpPr txBox="1"/>
          <p:nvPr/>
        </p:nvSpPr>
        <p:spPr>
          <a:xfrm>
            <a:off x="9093389" y="1651293"/>
            <a:ext cx="2311253" cy="4292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  <a:sym typeface="Jua"/>
              </a:rPr>
              <a:t>사용자 요청</a:t>
            </a:r>
            <a:endParaRPr lang="en-US" sz="16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Jua"/>
              <a:sym typeface="Ju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88A729-88A9-15B8-48B8-C37EBF134439}"/>
              </a:ext>
            </a:extLst>
          </p:cNvPr>
          <p:cNvSpPr txBox="1"/>
          <p:nvPr/>
        </p:nvSpPr>
        <p:spPr>
          <a:xfrm>
            <a:off x="9019030" y="2452421"/>
            <a:ext cx="3014603" cy="4292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  <a:sym typeface="Jua"/>
              </a:rPr>
              <a:t>API Key</a:t>
            </a:r>
            <a:r>
              <a:rPr lang="ko-KR" altLang="en-US" sz="16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  <a:sym typeface="Jua"/>
              </a:rPr>
              <a:t> 및 사용 가능횟수 확인</a:t>
            </a:r>
            <a:endParaRPr lang="en-US" altLang="ko-KR" sz="16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Jua"/>
              <a:sym typeface="Ju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5A4573-9CE3-A8CD-72A5-AAE3E9730620}"/>
              </a:ext>
            </a:extLst>
          </p:cNvPr>
          <p:cNvSpPr txBox="1"/>
          <p:nvPr/>
        </p:nvSpPr>
        <p:spPr>
          <a:xfrm>
            <a:off x="9093389" y="3222773"/>
            <a:ext cx="3014603" cy="4292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KR"/>
            </a:defPPr>
            <a:lvl1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defRPr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</a:defRPr>
            </a:lvl1pPr>
          </a:lstStyle>
          <a:p>
            <a:r>
              <a:rPr lang="ko-KR" altLang="en-US" sz="1600" dirty="0">
                <a:sym typeface="Jua"/>
              </a:rPr>
              <a:t>추론 요청 </a:t>
            </a:r>
            <a:r>
              <a:rPr lang="en-US" altLang="ko-KR" sz="1600" dirty="0">
                <a:sym typeface="Jua"/>
              </a:rPr>
              <a:t>POST</a:t>
            </a:r>
            <a:endParaRPr lang="ko-KR" altLang="en-US" sz="1600" dirty="0">
              <a:sym typeface="Ju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D96EF9-FC51-7538-E8BF-CE6DEE2808FC}"/>
              </a:ext>
            </a:extLst>
          </p:cNvPr>
          <p:cNvSpPr txBox="1"/>
          <p:nvPr/>
        </p:nvSpPr>
        <p:spPr>
          <a:xfrm>
            <a:off x="9093389" y="4021019"/>
            <a:ext cx="1588202" cy="4292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KR"/>
            </a:defPPr>
            <a:lvl1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defRPr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</a:defRPr>
            </a:lvl1pPr>
          </a:lstStyle>
          <a:p>
            <a:r>
              <a:rPr lang="ko-KR" altLang="en-US" sz="1600" dirty="0">
                <a:sym typeface="Jua"/>
              </a:rPr>
              <a:t>추론 결과 반환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945914-37AB-174E-3C9B-E43BA648B81C}"/>
              </a:ext>
            </a:extLst>
          </p:cNvPr>
          <p:cNvSpPr txBox="1"/>
          <p:nvPr/>
        </p:nvSpPr>
        <p:spPr>
          <a:xfrm>
            <a:off x="9093389" y="4755395"/>
            <a:ext cx="1941694" cy="4292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KR"/>
            </a:defPPr>
            <a:lvl1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defRPr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</a:defRPr>
            </a:lvl1pPr>
          </a:lstStyle>
          <a:p>
            <a:r>
              <a:rPr lang="ko-KR" altLang="en-US" sz="1600" dirty="0">
                <a:sym typeface="Jua"/>
              </a:rPr>
              <a:t>결과 </a:t>
            </a:r>
            <a:r>
              <a:rPr lang="en-US" altLang="ko-KR" sz="1600" dirty="0">
                <a:sym typeface="Jua"/>
              </a:rPr>
              <a:t>Report </a:t>
            </a:r>
            <a:r>
              <a:rPr lang="ko-KR" altLang="en-US" sz="1600" dirty="0">
                <a:sym typeface="Jua"/>
              </a:rPr>
              <a:t>출력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FF2FE-8AA5-F0FE-020C-9905C0774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8467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49306-9093-F0BD-11BC-A08C95AE7037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F3519B-13A6-A1A5-7D22-D6F06D035386}"/>
              </a:ext>
            </a:extLst>
          </p:cNvPr>
          <p:cNvSpPr/>
          <p:nvPr/>
        </p:nvSpPr>
        <p:spPr>
          <a:xfrm>
            <a:off x="1056000" y="6590804"/>
            <a:ext cx="432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F87D8EE-C822-CA6C-6613-23B6538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0B635-39F5-76FC-2638-E69E9938B369}"/>
              </a:ext>
            </a:extLst>
          </p:cNvPr>
          <p:cNvSpPr txBox="1"/>
          <p:nvPr/>
        </p:nvSpPr>
        <p:spPr>
          <a:xfrm>
            <a:off x="9381506" y="160318"/>
            <a:ext cx="287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3.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웹 서비스 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DC632-056E-11DC-4A94-10F74ED3EC13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25F284-3811-9A2B-78B4-C9A7EDD97046}"/>
              </a:ext>
            </a:extLst>
          </p:cNvPr>
          <p:cNvGrpSpPr>
            <a:grpSpLocks noChangeAspect="1"/>
          </p:cNvGrpSpPr>
          <p:nvPr/>
        </p:nvGrpSpPr>
        <p:grpSpPr>
          <a:xfrm>
            <a:off x="321437" y="1249481"/>
            <a:ext cx="8356268" cy="5026817"/>
            <a:chOff x="301928" y="1260773"/>
            <a:chExt cx="8776162" cy="52794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F5F61CC-A684-826C-86FC-49E21D9F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01928" y="1260773"/>
              <a:ext cx="8776162" cy="5279409"/>
            </a:xfrm>
            <a:prstGeom prst="rect">
              <a:avLst/>
            </a:prstGeom>
          </p:spPr>
        </p:pic>
        <p:pic>
          <p:nvPicPr>
            <p:cNvPr id="33" name="Picture 32" descr="A blue circle with a white number on it&#10;&#10;Description automatically generated">
              <a:extLst>
                <a:ext uri="{FF2B5EF4-FFF2-40B4-BE49-F238E27FC236}">
                  <a16:creationId xmlns:a16="http://schemas.microsoft.com/office/drawing/2014/main" id="{D4C1410B-6154-B83B-2685-7B97E74B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4996554" y="2193890"/>
              <a:ext cx="302472" cy="302472"/>
            </a:xfrm>
            <a:prstGeom prst="rect">
              <a:avLst/>
            </a:prstGeom>
          </p:spPr>
        </p:pic>
        <p:pic>
          <p:nvPicPr>
            <p:cNvPr id="35" name="Picture 34" descr="A blue circle with a white number one&#10;&#10;Description automatically generated">
              <a:extLst>
                <a:ext uri="{FF2B5EF4-FFF2-40B4-BE49-F238E27FC236}">
                  <a16:creationId xmlns:a16="http://schemas.microsoft.com/office/drawing/2014/main" id="{26652DD8-0BC5-40D6-6707-6AE985BA8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2105364" y="2133600"/>
              <a:ext cx="302472" cy="302472"/>
            </a:xfrm>
            <a:prstGeom prst="rect">
              <a:avLst/>
            </a:prstGeom>
          </p:spPr>
        </p:pic>
        <p:pic>
          <p:nvPicPr>
            <p:cNvPr id="37" name="Picture 36" descr="A blue circle with white number three&#10;&#10;Description automatically generated">
              <a:extLst>
                <a:ext uri="{FF2B5EF4-FFF2-40B4-BE49-F238E27FC236}">
                  <a16:creationId xmlns:a16="http://schemas.microsoft.com/office/drawing/2014/main" id="{EFB78B26-1985-E8FE-C384-5128D1E42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7445100" y="2211341"/>
              <a:ext cx="302472" cy="302472"/>
            </a:xfrm>
            <a:prstGeom prst="rect">
              <a:avLst/>
            </a:prstGeom>
          </p:spPr>
        </p:pic>
        <p:pic>
          <p:nvPicPr>
            <p:cNvPr id="38" name="Picture 37" descr="A blue circle with white number three&#10;&#10;Description automatically generated">
              <a:extLst>
                <a:ext uri="{FF2B5EF4-FFF2-40B4-BE49-F238E27FC236}">
                  <a16:creationId xmlns:a16="http://schemas.microsoft.com/office/drawing/2014/main" id="{49DE94C6-BF9B-0ADE-127E-4D161B0F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6732135" y="3270564"/>
              <a:ext cx="302472" cy="302472"/>
            </a:xfrm>
            <a:prstGeom prst="rect">
              <a:avLst/>
            </a:prstGeom>
          </p:spPr>
        </p:pic>
        <p:pic>
          <p:nvPicPr>
            <p:cNvPr id="40" name="Picture 39" descr="A blue circle with white number four&#10;&#10;Description automatically generated">
              <a:extLst>
                <a:ext uri="{FF2B5EF4-FFF2-40B4-BE49-F238E27FC236}">
                  <a16:creationId xmlns:a16="http://schemas.microsoft.com/office/drawing/2014/main" id="{3C59D004-5512-BA4F-4FEB-18BD1327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5910160" y="3279144"/>
              <a:ext cx="302472" cy="302472"/>
            </a:xfrm>
            <a:prstGeom prst="rect">
              <a:avLst/>
            </a:prstGeom>
          </p:spPr>
        </p:pic>
        <p:pic>
          <p:nvPicPr>
            <p:cNvPr id="42" name="Picture 41" descr="A blue circle with a number on it&#10;&#10;Description automatically generated">
              <a:extLst>
                <a:ext uri="{FF2B5EF4-FFF2-40B4-BE49-F238E27FC236}">
                  <a16:creationId xmlns:a16="http://schemas.microsoft.com/office/drawing/2014/main" id="{D7CD00A9-BC40-0499-3213-E8D72B3C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grayscl/>
            </a:blip>
            <a:stretch>
              <a:fillRect/>
            </a:stretch>
          </p:blipFill>
          <p:spPr>
            <a:xfrm>
              <a:off x="5040794" y="3567845"/>
              <a:ext cx="302472" cy="30247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C513D-FD23-0A20-08ED-3AA640C06774}"/>
              </a:ext>
            </a:extLst>
          </p:cNvPr>
          <p:cNvSpPr txBox="1"/>
          <p:nvPr/>
        </p:nvSpPr>
        <p:spPr>
          <a:xfrm>
            <a:off x="1056000" y="660035"/>
            <a:ext cx="4557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Preview Service Flow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3" name="Picture 42" descr="A blue circle with a white number one&#10;&#10;Description automatically generated">
            <a:extLst>
              <a:ext uri="{FF2B5EF4-FFF2-40B4-BE49-F238E27FC236}">
                <a16:creationId xmlns:a16="http://schemas.microsoft.com/office/drawing/2014/main" id="{A7E798AB-E4FC-DF5D-A6A3-AA0EB9FF90D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659030" y="1751354"/>
            <a:ext cx="360000" cy="360000"/>
          </a:xfrm>
          <a:prstGeom prst="rect">
            <a:avLst/>
          </a:prstGeom>
        </p:spPr>
      </p:pic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CDF351C9-8519-FD31-6F26-502CD9CAAF0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5140985" y="6156046"/>
            <a:ext cx="426313" cy="540000"/>
          </a:xfrm>
          <a:prstGeom prst="rect">
            <a:avLst/>
          </a:prstGeom>
        </p:spPr>
      </p:pic>
      <p:pic>
        <p:nvPicPr>
          <p:cNvPr id="44" name="Picture 43" descr="A blue circle with a white number on it&#10;&#10;Description automatically generated">
            <a:extLst>
              <a:ext uri="{FF2B5EF4-FFF2-40B4-BE49-F238E27FC236}">
                <a16:creationId xmlns:a16="http://schemas.microsoft.com/office/drawing/2014/main" id="{EDB63B89-3067-17C6-8323-1BD05D2D008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659030" y="2520052"/>
            <a:ext cx="360000" cy="360000"/>
          </a:xfrm>
          <a:prstGeom prst="rect">
            <a:avLst/>
          </a:prstGeom>
        </p:spPr>
      </p:pic>
      <p:pic>
        <p:nvPicPr>
          <p:cNvPr id="45" name="Picture 44" descr="A blue circle with white number three&#10;&#10;Description automatically generated">
            <a:extLst>
              <a:ext uri="{FF2B5EF4-FFF2-40B4-BE49-F238E27FC236}">
                <a16:creationId xmlns:a16="http://schemas.microsoft.com/office/drawing/2014/main" id="{DD16D396-CBD0-30C8-E333-8585A64DE2C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659030" y="3288750"/>
            <a:ext cx="360000" cy="360000"/>
          </a:xfrm>
          <a:prstGeom prst="rect">
            <a:avLst/>
          </a:prstGeom>
        </p:spPr>
      </p:pic>
      <p:pic>
        <p:nvPicPr>
          <p:cNvPr id="46" name="Picture 45" descr="A blue circle with white number four&#10;&#10;Description automatically generated">
            <a:extLst>
              <a:ext uri="{FF2B5EF4-FFF2-40B4-BE49-F238E27FC236}">
                <a16:creationId xmlns:a16="http://schemas.microsoft.com/office/drawing/2014/main" id="{2BE18518-563C-B7FE-625C-620A91B313A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659030" y="4353487"/>
            <a:ext cx="360000" cy="360000"/>
          </a:xfrm>
          <a:prstGeom prst="rect">
            <a:avLst/>
          </a:prstGeom>
        </p:spPr>
      </p:pic>
      <p:pic>
        <p:nvPicPr>
          <p:cNvPr id="47" name="Picture 46" descr="A blue circle with a number on it&#10;&#10;Description automatically generated">
            <a:extLst>
              <a:ext uri="{FF2B5EF4-FFF2-40B4-BE49-F238E27FC236}">
                <a16:creationId xmlns:a16="http://schemas.microsoft.com/office/drawing/2014/main" id="{A7117AB7-0D80-B27F-F0B0-8AE0B8B184CD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8659030" y="5080535"/>
            <a:ext cx="360000" cy="360000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718666B-8071-789B-D5D7-1EABAEDF06DB}"/>
              </a:ext>
            </a:extLst>
          </p:cNvPr>
          <p:cNvSpPr/>
          <p:nvPr/>
        </p:nvSpPr>
        <p:spPr>
          <a:xfrm>
            <a:off x="629920" y="1387069"/>
            <a:ext cx="7700164" cy="4616824"/>
          </a:xfrm>
          <a:prstGeom prst="roundRect">
            <a:avLst>
              <a:gd name="adj" fmla="val 5199"/>
            </a:avLst>
          </a:prstGeom>
          <a:noFill/>
          <a:ln w="41275">
            <a:solidFill>
              <a:schemeClr val="tx1">
                <a:alpha val="6983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FEAE9A-0F29-BA3F-019E-E34541BE931B}"/>
              </a:ext>
            </a:extLst>
          </p:cNvPr>
          <p:cNvSpPr txBox="1"/>
          <p:nvPr/>
        </p:nvSpPr>
        <p:spPr>
          <a:xfrm>
            <a:off x="9126597" y="1663993"/>
            <a:ext cx="2311253" cy="4292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  <a:sym typeface="Jua"/>
              </a:rPr>
              <a:t>음성 파일 업로드</a:t>
            </a:r>
            <a:endParaRPr lang="en-US" sz="16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Jua"/>
              <a:sym typeface="Ju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88A729-88A9-15B8-48B8-C37EBF134439}"/>
              </a:ext>
            </a:extLst>
          </p:cNvPr>
          <p:cNvSpPr txBox="1"/>
          <p:nvPr/>
        </p:nvSpPr>
        <p:spPr>
          <a:xfrm>
            <a:off x="9126597" y="2451671"/>
            <a:ext cx="2311253" cy="4292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  <a:sym typeface="Jua"/>
              </a:rPr>
              <a:t>WEB</a:t>
            </a:r>
            <a:r>
              <a:rPr lang="ko-KR" altLang="en-US" sz="16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  <a:sym typeface="Jua"/>
              </a:rPr>
              <a:t>에 파일 전송</a:t>
            </a:r>
            <a:endParaRPr lang="en-US" sz="16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Jua"/>
              <a:sym typeface="Ju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5A4573-9CE3-A8CD-72A5-AAE3E9730620}"/>
              </a:ext>
            </a:extLst>
          </p:cNvPr>
          <p:cNvSpPr txBox="1"/>
          <p:nvPr/>
        </p:nvSpPr>
        <p:spPr>
          <a:xfrm>
            <a:off x="9126597" y="3202730"/>
            <a:ext cx="2311253" cy="79861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KR"/>
            </a:defPPr>
            <a:lvl1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defRPr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</a:defRPr>
            </a:lvl1pPr>
          </a:lstStyle>
          <a:p>
            <a:r>
              <a:rPr lang="en-US" altLang="ko-KR" sz="1600" dirty="0">
                <a:sym typeface="Jua"/>
              </a:rPr>
              <a:t>S3</a:t>
            </a:r>
            <a:r>
              <a:rPr lang="ko-KR" altLang="en-US" sz="1600" dirty="0">
                <a:sym typeface="Jua"/>
              </a:rPr>
              <a:t>에 파일</a:t>
            </a:r>
            <a:r>
              <a:rPr lang="en-US" altLang="ko-KR" sz="1600" dirty="0">
                <a:sym typeface="Jua"/>
              </a:rPr>
              <a:t> </a:t>
            </a:r>
            <a:r>
              <a:rPr lang="ko-KR" altLang="en-US" sz="1600" dirty="0">
                <a:sym typeface="Jua"/>
              </a:rPr>
              <a:t>전송</a:t>
            </a:r>
            <a:r>
              <a:rPr lang="en-US" altLang="ko-KR" sz="1600" dirty="0">
                <a:sym typeface="Jua"/>
              </a:rPr>
              <a:t>,</a:t>
            </a:r>
            <a:r>
              <a:rPr lang="ko-KR" altLang="en-US" sz="1600" dirty="0">
                <a:sym typeface="Jua"/>
              </a:rPr>
              <a:t> </a:t>
            </a:r>
            <a:r>
              <a:rPr lang="en-US" sz="1600" dirty="0" err="1">
                <a:sym typeface="Jua"/>
              </a:rPr>
              <a:t>FastAPI</a:t>
            </a:r>
            <a:r>
              <a:rPr lang="ko-KR" altLang="en-US" sz="1600" dirty="0">
                <a:sym typeface="Jua"/>
              </a:rPr>
              <a:t>에 정보 전달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D96EF9-FC51-7538-E8BF-CE6DEE2808FC}"/>
              </a:ext>
            </a:extLst>
          </p:cNvPr>
          <p:cNvSpPr txBox="1"/>
          <p:nvPr/>
        </p:nvSpPr>
        <p:spPr>
          <a:xfrm>
            <a:off x="9126597" y="4261494"/>
            <a:ext cx="1588202" cy="4292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KR"/>
            </a:defPPr>
            <a:lvl1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defRPr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</a:defRPr>
            </a:lvl1pPr>
          </a:lstStyle>
          <a:p>
            <a:r>
              <a:rPr lang="ko-KR" altLang="en-US" sz="1600">
                <a:sym typeface="Jua"/>
              </a:rPr>
              <a:t>추론 결과 반환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945914-37AB-174E-3C9B-E43BA648B81C}"/>
              </a:ext>
            </a:extLst>
          </p:cNvPr>
          <p:cNvSpPr txBox="1"/>
          <p:nvPr/>
        </p:nvSpPr>
        <p:spPr>
          <a:xfrm>
            <a:off x="9126597" y="4995870"/>
            <a:ext cx="1941694" cy="4292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KR"/>
            </a:defPPr>
            <a:lvl1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defRPr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Jua"/>
              </a:defRPr>
            </a:lvl1pPr>
          </a:lstStyle>
          <a:p>
            <a:r>
              <a:rPr lang="ko-KR" altLang="en-US" sz="1600" dirty="0">
                <a:sym typeface="Jua"/>
              </a:rPr>
              <a:t>결과 </a:t>
            </a:r>
            <a:r>
              <a:rPr lang="en-US" altLang="ko-KR" sz="1600" dirty="0">
                <a:sym typeface="Jua"/>
              </a:rPr>
              <a:t>Report </a:t>
            </a:r>
            <a:r>
              <a:rPr lang="ko-KR" altLang="en-US" sz="1600" dirty="0">
                <a:sym typeface="Jua"/>
              </a:rPr>
              <a:t>출력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A4A4D-E6C1-3F7B-CA24-5BF8BCB7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739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D4DA11E-7E8B-82C8-76EE-658B19B55B0A}"/>
              </a:ext>
            </a:extLst>
          </p:cNvPr>
          <p:cNvSpPr/>
          <p:nvPr/>
        </p:nvSpPr>
        <p:spPr>
          <a:xfrm>
            <a:off x="3668233" y="2875000"/>
            <a:ext cx="5485815" cy="11079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19000">
                <a:schemeClr val="tx2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27FEF-B8AA-BE70-3E8B-27B08CFE3BCE}"/>
              </a:ext>
            </a:extLst>
          </p:cNvPr>
          <p:cNvSpPr txBox="1"/>
          <p:nvPr/>
        </p:nvSpPr>
        <p:spPr>
          <a:xfrm>
            <a:off x="2014624" y="2321000"/>
            <a:ext cx="2800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en-US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endParaRPr lang="en-KR" sz="13800" b="1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F3DEB-B925-D961-564E-22E78B632C79}"/>
              </a:ext>
            </a:extLst>
          </p:cNvPr>
          <p:cNvSpPr txBox="1"/>
          <p:nvPr/>
        </p:nvSpPr>
        <p:spPr>
          <a:xfrm>
            <a:off x="4920407" y="2971582"/>
            <a:ext cx="3874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AI </a:t>
            </a:r>
            <a:r>
              <a:rPr lang="ko-KR" altLang="en-US" sz="5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적용 기술</a:t>
            </a:r>
            <a:endParaRPr lang="en-KR" sz="5400" dirty="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7BC64C-A1F8-F29E-7D59-055124191C70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947196-0EBC-8599-5951-FF1994B6AB1E}"/>
              </a:ext>
            </a:extLst>
          </p:cNvPr>
          <p:cNvSpPr/>
          <p:nvPr/>
        </p:nvSpPr>
        <p:spPr>
          <a:xfrm>
            <a:off x="1056000" y="6590804"/>
            <a:ext cx="576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Picture 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C136F426-40BE-946D-4F97-5A5205916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6577895" y="6156046"/>
            <a:ext cx="426313" cy="540000"/>
          </a:xfrm>
          <a:prstGeom prst="rect">
            <a:avLst/>
          </a:prstGeom>
        </p:spPr>
      </p:pic>
      <p:pic>
        <p:nvPicPr>
          <p:cNvPr id="5" name="Picture 4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8BD7C49F-7CC3-E641-FDBF-B08F8CD6A6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2CADE-A8C3-F8B2-C783-54A71A2A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9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116">
            <a:extLst>
              <a:ext uri="{FF2B5EF4-FFF2-40B4-BE49-F238E27FC236}">
                <a16:creationId xmlns:a16="http://schemas.microsoft.com/office/drawing/2014/main" id="{6367A355-8873-B8A0-C241-B05E7346E4BA}"/>
              </a:ext>
            </a:extLst>
          </p:cNvPr>
          <p:cNvSpPr/>
          <p:nvPr/>
        </p:nvSpPr>
        <p:spPr>
          <a:xfrm>
            <a:off x="3709590" y="1679457"/>
            <a:ext cx="4137712" cy="4084321"/>
          </a:xfrm>
          <a:custGeom>
            <a:avLst/>
            <a:gdLst>
              <a:gd name="connsiteX0" fmla="*/ 23295 w 4137712"/>
              <a:gd name="connsiteY0" fmla="*/ 0 h 4084321"/>
              <a:gd name="connsiteX1" fmla="*/ 828117 w 4137712"/>
              <a:gd name="connsiteY1" fmla="*/ 0 h 4084321"/>
              <a:gd name="connsiteX2" fmla="*/ 2169163 w 4137712"/>
              <a:gd name="connsiteY2" fmla="*/ 0 h 4084321"/>
              <a:gd name="connsiteX3" fmla="*/ 3081868 w 4137712"/>
              <a:gd name="connsiteY3" fmla="*/ 0 h 4084321"/>
              <a:gd name="connsiteX4" fmla="*/ 3086663 w 4137712"/>
              <a:gd name="connsiteY4" fmla="*/ 0 h 4084321"/>
              <a:gd name="connsiteX5" fmla="*/ 3086663 w 4137712"/>
              <a:gd name="connsiteY5" fmla="*/ 9275 h 4084321"/>
              <a:gd name="connsiteX6" fmla="*/ 4137712 w 4137712"/>
              <a:gd name="connsiteY6" fmla="*/ 2042161 h 4084321"/>
              <a:gd name="connsiteX7" fmla="*/ 3086663 w 4137712"/>
              <a:gd name="connsiteY7" fmla="*/ 4075046 h 4084321"/>
              <a:gd name="connsiteX8" fmla="*/ 3086663 w 4137712"/>
              <a:gd name="connsiteY8" fmla="*/ 4084320 h 4084321"/>
              <a:gd name="connsiteX9" fmla="*/ 3081868 w 4137712"/>
              <a:gd name="connsiteY9" fmla="*/ 4084320 h 4084321"/>
              <a:gd name="connsiteX10" fmla="*/ 2169163 w 4137712"/>
              <a:gd name="connsiteY10" fmla="*/ 4084320 h 4084321"/>
              <a:gd name="connsiteX11" fmla="*/ 2169163 w 4137712"/>
              <a:gd name="connsiteY11" fmla="*/ 4084321 h 4084321"/>
              <a:gd name="connsiteX12" fmla="*/ 18500 w 4137712"/>
              <a:gd name="connsiteY12" fmla="*/ 4084321 h 4084321"/>
              <a:gd name="connsiteX13" fmla="*/ 0 w 4137712"/>
              <a:gd name="connsiteY13" fmla="*/ 4084321 h 4084321"/>
              <a:gd name="connsiteX14" fmla="*/ 0 w 4137712"/>
              <a:gd name="connsiteY14" fmla="*/ 4084320 h 4084321"/>
              <a:gd name="connsiteX15" fmla="*/ 18500 w 4137712"/>
              <a:gd name="connsiteY15" fmla="*/ 4084320 h 4084321"/>
              <a:gd name="connsiteX16" fmla="*/ 23295 w 4137712"/>
              <a:gd name="connsiteY16" fmla="*/ 4084320 h 4084321"/>
              <a:gd name="connsiteX17" fmla="*/ 23295 w 4137712"/>
              <a:gd name="connsiteY17" fmla="*/ 4075046 h 4084321"/>
              <a:gd name="connsiteX18" fmla="*/ 1074344 w 4137712"/>
              <a:gd name="connsiteY18" fmla="*/ 2042161 h 4084321"/>
              <a:gd name="connsiteX19" fmla="*/ 23295 w 4137712"/>
              <a:gd name="connsiteY19" fmla="*/ 9275 h 408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37712" h="4084321">
                <a:moveTo>
                  <a:pt x="23295" y="0"/>
                </a:moveTo>
                <a:lnTo>
                  <a:pt x="828117" y="0"/>
                </a:lnTo>
                <a:lnTo>
                  <a:pt x="2169163" y="0"/>
                </a:lnTo>
                <a:lnTo>
                  <a:pt x="3081868" y="0"/>
                </a:lnTo>
                <a:lnTo>
                  <a:pt x="3086663" y="0"/>
                </a:lnTo>
                <a:lnTo>
                  <a:pt x="3086663" y="9275"/>
                </a:lnTo>
                <a:lnTo>
                  <a:pt x="4137712" y="2042161"/>
                </a:lnTo>
                <a:lnTo>
                  <a:pt x="3086663" y="4075046"/>
                </a:lnTo>
                <a:lnTo>
                  <a:pt x="3086663" y="4084320"/>
                </a:lnTo>
                <a:lnTo>
                  <a:pt x="3081868" y="4084320"/>
                </a:lnTo>
                <a:lnTo>
                  <a:pt x="2169163" y="4084320"/>
                </a:lnTo>
                <a:lnTo>
                  <a:pt x="2169163" y="4084321"/>
                </a:lnTo>
                <a:lnTo>
                  <a:pt x="18500" y="4084321"/>
                </a:lnTo>
                <a:lnTo>
                  <a:pt x="0" y="4084321"/>
                </a:lnTo>
                <a:lnTo>
                  <a:pt x="0" y="4084320"/>
                </a:lnTo>
                <a:lnTo>
                  <a:pt x="18500" y="4084320"/>
                </a:lnTo>
                <a:lnTo>
                  <a:pt x="23295" y="4084320"/>
                </a:lnTo>
                <a:lnTo>
                  <a:pt x="23295" y="4075046"/>
                </a:lnTo>
                <a:lnTo>
                  <a:pt x="1074344" y="2042161"/>
                </a:lnTo>
                <a:lnTo>
                  <a:pt x="23295" y="9275"/>
                </a:lnTo>
                <a:close/>
              </a:path>
            </a:pathLst>
          </a:cu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94000">
                <a:schemeClr val="tx2">
                  <a:lumMod val="25000"/>
                  <a:lumOff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7B0E5DCF-6C4E-5218-7D0F-15F05FA6C659}"/>
              </a:ext>
            </a:extLst>
          </p:cNvPr>
          <p:cNvSpPr/>
          <p:nvPr/>
        </p:nvSpPr>
        <p:spPr>
          <a:xfrm>
            <a:off x="7261279" y="1691331"/>
            <a:ext cx="4129851" cy="4084321"/>
          </a:xfrm>
          <a:custGeom>
            <a:avLst/>
            <a:gdLst>
              <a:gd name="connsiteX0" fmla="*/ 15434 w 4129851"/>
              <a:gd name="connsiteY0" fmla="*/ 0 h 4084321"/>
              <a:gd name="connsiteX1" fmla="*/ 820256 w 4129851"/>
              <a:gd name="connsiteY1" fmla="*/ 0 h 4084321"/>
              <a:gd name="connsiteX2" fmla="*/ 2161302 w 4129851"/>
              <a:gd name="connsiteY2" fmla="*/ 0 h 4084321"/>
              <a:gd name="connsiteX3" fmla="*/ 3074007 w 4129851"/>
              <a:gd name="connsiteY3" fmla="*/ 0 h 4084321"/>
              <a:gd name="connsiteX4" fmla="*/ 3078802 w 4129851"/>
              <a:gd name="connsiteY4" fmla="*/ 0 h 4084321"/>
              <a:gd name="connsiteX5" fmla="*/ 3078802 w 4129851"/>
              <a:gd name="connsiteY5" fmla="*/ 9275 h 4084321"/>
              <a:gd name="connsiteX6" fmla="*/ 4129851 w 4129851"/>
              <a:gd name="connsiteY6" fmla="*/ 2042161 h 4084321"/>
              <a:gd name="connsiteX7" fmla="*/ 3078802 w 4129851"/>
              <a:gd name="connsiteY7" fmla="*/ 4075046 h 4084321"/>
              <a:gd name="connsiteX8" fmla="*/ 3078802 w 4129851"/>
              <a:gd name="connsiteY8" fmla="*/ 4084320 h 4084321"/>
              <a:gd name="connsiteX9" fmla="*/ 3074007 w 4129851"/>
              <a:gd name="connsiteY9" fmla="*/ 4084320 h 4084321"/>
              <a:gd name="connsiteX10" fmla="*/ 2161302 w 4129851"/>
              <a:gd name="connsiteY10" fmla="*/ 4084320 h 4084321"/>
              <a:gd name="connsiteX11" fmla="*/ 2161302 w 4129851"/>
              <a:gd name="connsiteY11" fmla="*/ 4084321 h 4084321"/>
              <a:gd name="connsiteX12" fmla="*/ 10639 w 4129851"/>
              <a:gd name="connsiteY12" fmla="*/ 4084321 h 4084321"/>
              <a:gd name="connsiteX13" fmla="*/ 0 w 4129851"/>
              <a:gd name="connsiteY13" fmla="*/ 4084321 h 4084321"/>
              <a:gd name="connsiteX14" fmla="*/ 0 w 4129851"/>
              <a:gd name="connsiteY14" fmla="*/ 4084320 h 4084321"/>
              <a:gd name="connsiteX15" fmla="*/ 10639 w 4129851"/>
              <a:gd name="connsiteY15" fmla="*/ 4084320 h 4084321"/>
              <a:gd name="connsiteX16" fmla="*/ 15434 w 4129851"/>
              <a:gd name="connsiteY16" fmla="*/ 4084320 h 4084321"/>
              <a:gd name="connsiteX17" fmla="*/ 15434 w 4129851"/>
              <a:gd name="connsiteY17" fmla="*/ 4075046 h 4084321"/>
              <a:gd name="connsiteX18" fmla="*/ 1066483 w 4129851"/>
              <a:gd name="connsiteY18" fmla="*/ 2042161 h 4084321"/>
              <a:gd name="connsiteX19" fmla="*/ 15434 w 4129851"/>
              <a:gd name="connsiteY19" fmla="*/ 9275 h 408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29851" h="4084321">
                <a:moveTo>
                  <a:pt x="15434" y="0"/>
                </a:moveTo>
                <a:lnTo>
                  <a:pt x="820256" y="0"/>
                </a:lnTo>
                <a:lnTo>
                  <a:pt x="2161302" y="0"/>
                </a:lnTo>
                <a:lnTo>
                  <a:pt x="3074007" y="0"/>
                </a:lnTo>
                <a:lnTo>
                  <a:pt x="3078802" y="0"/>
                </a:lnTo>
                <a:lnTo>
                  <a:pt x="3078802" y="9275"/>
                </a:lnTo>
                <a:lnTo>
                  <a:pt x="4129851" y="2042161"/>
                </a:lnTo>
                <a:lnTo>
                  <a:pt x="3078802" y="4075046"/>
                </a:lnTo>
                <a:lnTo>
                  <a:pt x="3078802" y="4084320"/>
                </a:lnTo>
                <a:lnTo>
                  <a:pt x="3074007" y="4084320"/>
                </a:lnTo>
                <a:lnTo>
                  <a:pt x="2161302" y="4084320"/>
                </a:lnTo>
                <a:lnTo>
                  <a:pt x="2161302" y="4084321"/>
                </a:lnTo>
                <a:lnTo>
                  <a:pt x="10639" y="4084321"/>
                </a:lnTo>
                <a:lnTo>
                  <a:pt x="0" y="4084321"/>
                </a:lnTo>
                <a:lnTo>
                  <a:pt x="0" y="4084320"/>
                </a:lnTo>
                <a:lnTo>
                  <a:pt x="10639" y="4084320"/>
                </a:lnTo>
                <a:lnTo>
                  <a:pt x="15434" y="4084320"/>
                </a:lnTo>
                <a:lnTo>
                  <a:pt x="15434" y="4075046"/>
                </a:lnTo>
                <a:lnTo>
                  <a:pt x="1066483" y="2042161"/>
                </a:lnTo>
                <a:lnTo>
                  <a:pt x="15434" y="9275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94000">
                <a:schemeClr val="tx2">
                  <a:lumMod val="10000"/>
                  <a:lumOff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2E0E0867-A74A-D4C7-A3E4-BD704E33F873}"/>
              </a:ext>
            </a:extLst>
          </p:cNvPr>
          <p:cNvSpPr/>
          <p:nvPr/>
        </p:nvSpPr>
        <p:spPr>
          <a:xfrm rot="5400000">
            <a:off x="619215" y="2066820"/>
            <a:ext cx="4084321" cy="3309595"/>
          </a:xfrm>
          <a:custGeom>
            <a:avLst/>
            <a:gdLst>
              <a:gd name="connsiteX0" fmla="*/ 0 w 4084321"/>
              <a:gd name="connsiteY0" fmla="*/ 4221041 h 4221041"/>
              <a:gd name="connsiteX1" fmla="*/ 0 w 4084321"/>
              <a:gd name="connsiteY1" fmla="*/ 1346619 h 4221041"/>
              <a:gd name="connsiteX2" fmla="*/ 0 w 4084321"/>
              <a:gd name="connsiteY2" fmla="*/ 1340503 h 4221041"/>
              <a:gd name="connsiteX3" fmla="*/ 9275 w 4084321"/>
              <a:gd name="connsiteY3" fmla="*/ 1340503 h 4221041"/>
              <a:gd name="connsiteX4" fmla="*/ 2042161 w 4084321"/>
              <a:gd name="connsiteY4" fmla="*/ 0 h 4221041"/>
              <a:gd name="connsiteX5" fmla="*/ 4075046 w 4084321"/>
              <a:gd name="connsiteY5" fmla="*/ 1340503 h 4221041"/>
              <a:gd name="connsiteX6" fmla="*/ 4084320 w 4084321"/>
              <a:gd name="connsiteY6" fmla="*/ 1340503 h 4221041"/>
              <a:gd name="connsiteX7" fmla="*/ 4084320 w 4084321"/>
              <a:gd name="connsiteY7" fmla="*/ 1346618 h 4221041"/>
              <a:gd name="connsiteX8" fmla="*/ 4084321 w 4084321"/>
              <a:gd name="connsiteY8" fmla="*/ 1346619 h 4221041"/>
              <a:gd name="connsiteX9" fmla="*/ 4084320 w 4084321"/>
              <a:gd name="connsiteY9" fmla="*/ 1346619 h 4221041"/>
              <a:gd name="connsiteX10" fmla="*/ 4084320 w 4084321"/>
              <a:gd name="connsiteY10" fmla="*/ 4221041 h 422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84321" h="4221041">
                <a:moveTo>
                  <a:pt x="0" y="4221041"/>
                </a:moveTo>
                <a:lnTo>
                  <a:pt x="0" y="1346619"/>
                </a:lnTo>
                <a:lnTo>
                  <a:pt x="0" y="1340503"/>
                </a:lnTo>
                <a:lnTo>
                  <a:pt x="9275" y="1340503"/>
                </a:lnTo>
                <a:lnTo>
                  <a:pt x="2042161" y="0"/>
                </a:lnTo>
                <a:lnTo>
                  <a:pt x="4075046" y="1340503"/>
                </a:lnTo>
                <a:lnTo>
                  <a:pt x="4084320" y="1340503"/>
                </a:lnTo>
                <a:lnTo>
                  <a:pt x="4084320" y="1346618"/>
                </a:lnTo>
                <a:lnTo>
                  <a:pt x="4084321" y="1346619"/>
                </a:lnTo>
                <a:lnTo>
                  <a:pt x="4084320" y="1346619"/>
                </a:lnTo>
                <a:lnTo>
                  <a:pt x="4084320" y="4221041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20000">
                <a:srgbClr val="7AB0E3"/>
              </a:gs>
              <a:gs pos="77000">
                <a:schemeClr val="tx2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7BC64C-A1F8-F29E-7D59-055124191C70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947196-0EBC-8599-5951-FF1994B6AB1E}"/>
              </a:ext>
            </a:extLst>
          </p:cNvPr>
          <p:cNvSpPr/>
          <p:nvPr/>
        </p:nvSpPr>
        <p:spPr>
          <a:xfrm>
            <a:off x="1056000" y="6590804"/>
            <a:ext cx="576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Picture 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C136F426-40BE-946D-4F97-5A5205916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6577895" y="6156046"/>
            <a:ext cx="426313" cy="540000"/>
          </a:xfrm>
          <a:prstGeom prst="rect">
            <a:avLst/>
          </a:prstGeom>
        </p:spPr>
      </p:pic>
      <p:pic>
        <p:nvPicPr>
          <p:cNvPr id="5" name="Picture 4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8BD7C49F-7CC3-E641-FDBF-B08F8CD6A6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284DD-F4E7-C150-D4B9-BB1D5572B5A5}"/>
              </a:ext>
            </a:extLst>
          </p:cNvPr>
          <p:cNvSpPr txBox="1"/>
          <p:nvPr/>
        </p:nvSpPr>
        <p:spPr>
          <a:xfrm>
            <a:off x="4872068" y="3363009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>
              <a:defRPr b="1"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dirty="0"/>
              <a:t>Vocal Remover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24855-FCEE-86D7-6F2E-2E6B688B66D7}"/>
              </a:ext>
            </a:extLst>
          </p:cNvPr>
          <p:cNvSpPr txBox="1"/>
          <p:nvPr/>
        </p:nvSpPr>
        <p:spPr>
          <a:xfrm>
            <a:off x="1291856" y="296655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Voice Cloning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C61AB-4D3B-FECC-2FD6-FFCBF4C88CF7}"/>
              </a:ext>
            </a:extLst>
          </p:cNvPr>
          <p:cNvSpPr txBox="1"/>
          <p:nvPr/>
        </p:nvSpPr>
        <p:spPr>
          <a:xfrm>
            <a:off x="1056000" y="66003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사용 모델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E4D8C-BF85-442A-8534-BDE6DDF25007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4. AI 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적용 기술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50651D-48FF-650D-CA11-E7C074D4C855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50EB4D-603B-9A87-2AA7-3E81DDD47C01}"/>
              </a:ext>
            </a:extLst>
          </p:cNvPr>
          <p:cNvSpPr txBox="1"/>
          <p:nvPr/>
        </p:nvSpPr>
        <p:spPr>
          <a:xfrm>
            <a:off x="8469107" y="296250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딥보이스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분류</a:t>
            </a:r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EBB2AC-C619-87DC-BC13-60D0483547BA}"/>
              </a:ext>
            </a:extLst>
          </p:cNvPr>
          <p:cNvSpPr txBox="1"/>
          <p:nvPr/>
        </p:nvSpPr>
        <p:spPr>
          <a:xfrm>
            <a:off x="1251970" y="2497686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DATASET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구축 </a:t>
            </a:r>
            <a:endParaRPr lang="en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FA9950-72D9-9631-F2A2-CB1271CC1562}"/>
              </a:ext>
            </a:extLst>
          </p:cNvPr>
          <p:cNvSpPr txBox="1"/>
          <p:nvPr/>
        </p:nvSpPr>
        <p:spPr>
          <a:xfrm>
            <a:off x="4772682" y="2497687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DATA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전처리</a:t>
            </a:r>
            <a:endParaRPr lang="en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4FA6E6-14DA-71F7-17F6-408A5C62BAE5}"/>
              </a:ext>
            </a:extLst>
          </p:cNvPr>
          <p:cNvSpPr txBox="1"/>
          <p:nvPr/>
        </p:nvSpPr>
        <p:spPr>
          <a:xfrm>
            <a:off x="8047779" y="2497686"/>
            <a:ext cx="3553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AI Model 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학습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및 추론</a:t>
            </a:r>
            <a:endParaRPr lang="en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1" name="Picture 120" descr="A purple brain with many points&#10;&#10;Description automatically generated">
            <a:extLst>
              <a:ext uri="{FF2B5EF4-FFF2-40B4-BE49-F238E27FC236}">
                <a16:creationId xmlns:a16="http://schemas.microsoft.com/office/drawing/2014/main" id="{7704345E-19D4-E7CC-12B3-3DDD8F3A0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478" y="3880410"/>
            <a:ext cx="892866" cy="892866"/>
          </a:xfrm>
          <a:prstGeom prst="rect">
            <a:avLst/>
          </a:prstGeom>
        </p:spPr>
      </p:pic>
      <p:pic>
        <p:nvPicPr>
          <p:cNvPr id="122" name="Picture 121" descr="A cartoon of a person with numbers on their face&#10;&#10;Description automatically generated">
            <a:extLst>
              <a:ext uri="{FF2B5EF4-FFF2-40B4-BE49-F238E27FC236}">
                <a16:creationId xmlns:a16="http://schemas.microsoft.com/office/drawing/2014/main" id="{07AA5C84-88E8-4592-498F-10F42AB22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557" y="4289663"/>
            <a:ext cx="892866" cy="892866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52E2515A-142C-2B8E-8D13-35F565778E59}"/>
              </a:ext>
            </a:extLst>
          </p:cNvPr>
          <p:cNvSpPr txBox="1"/>
          <p:nvPr/>
        </p:nvSpPr>
        <p:spPr>
          <a:xfrm>
            <a:off x="1300827" y="336860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RVC Model</a:t>
            </a:r>
            <a:endParaRPr lang="en-KR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0D9095-55D1-D0FB-CF78-ADC8A49556F0}"/>
              </a:ext>
            </a:extLst>
          </p:cNvPr>
          <p:cNvSpPr txBox="1"/>
          <p:nvPr/>
        </p:nvSpPr>
        <p:spPr>
          <a:xfrm>
            <a:off x="4800695" y="296743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Noise 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제거</a:t>
            </a:r>
            <a:endParaRPr lang="en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126" name="Picture 125" descr="A pair of yellow headphones&#10;&#10;Description automatically generated">
            <a:extLst>
              <a:ext uri="{FF2B5EF4-FFF2-40B4-BE49-F238E27FC236}">
                <a16:creationId xmlns:a16="http://schemas.microsoft.com/office/drawing/2014/main" id="{3307E4E5-26DB-2011-F65F-7A9109EB0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136" y="4106853"/>
            <a:ext cx="1076720" cy="107672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86002D0C-F3C2-AB0B-0425-2E0B8C702765}"/>
              </a:ext>
            </a:extLst>
          </p:cNvPr>
          <p:cNvSpPr txBox="1"/>
          <p:nvPr/>
        </p:nvSpPr>
        <p:spPr>
          <a:xfrm>
            <a:off x="8528336" y="3363009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>
              <a:defRPr b="1"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KR" dirty="0"/>
              <a:t>Vision Transformer</a:t>
            </a:r>
          </a:p>
        </p:txBody>
      </p:sp>
      <p:pic>
        <p:nvPicPr>
          <p:cNvPr id="130" name="Picture 129" descr="A blue and white circles and lines&#10;&#10;Description automatically generated">
            <a:extLst>
              <a:ext uri="{FF2B5EF4-FFF2-40B4-BE49-F238E27FC236}">
                <a16:creationId xmlns:a16="http://schemas.microsoft.com/office/drawing/2014/main" id="{97068B8A-B0F6-9287-B171-3729BDA2A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9216" y="4108718"/>
            <a:ext cx="1080000" cy="10800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4AA801A2-9282-DBCF-E2B4-EF9584F57CF6}"/>
              </a:ext>
            </a:extLst>
          </p:cNvPr>
          <p:cNvSpPr/>
          <p:nvPr/>
        </p:nvSpPr>
        <p:spPr>
          <a:xfrm>
            <a:off x="0" y="1679457"/>
            <a:ext cx="12192000" cy="4096195"/>
          </a:xfrm>
          <a:prstGeom prst="rect">
            <a:avLst/>
          </a:prstGeom>
          <a:solidFill>
            <a:schemeClr val="tx2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EAD0B-FD25-DD87-4490-D2947118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81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D5FEDE-A09C-B7DF-F5F7-69780667D17D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DD16F-D663-C685-8795-D018B1330401}"/>
              </a:ext>
            </a:extLst>
          </p:cNvPr>
          <p:cNvSpPr/>
          <p:nvPr/>
        </p:nvSpPr>
        <p:spPr>
          <a:xfrm>
            <a:off x="1056000" y="6590804"/>
            <a:ext cx="576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3506F41C-F445-CB26-E0BB-2EB92B507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6577895" y="6156046"/>
            <a:ext cx="426313" cy="540000"/>
          </a:xfrm>
          <a:prstGeom prst="rect">
            <a:avLst/>
          </a:prstGeom>
        </p:spPr>
      </p:pic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E110ADF-1260-1A3A-07C8-0009DA649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3685CC3-C640-44C6-21C1-F36EB7EFB37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4. AI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55DCFE-8CCC-A926-E279-1771204775C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4089EF5-47DE-C791-CBF9-87F7F35BA641}"/>
              </a:ext>
            </a:extLst>
          </p:cNvPr>
          <p:cNvSpPr txBox="1"/>
          <p:nvPr/>
        </p:nvSpPr>
        <p:spPr>
          <a:xfrm>
            <a:off x="1056000" y="660035"/>
            <a:ext cx="300595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/>
              </a:rPr>
              <a:t>DATASET</a:t>
            </a:r>
            <a:r>
              <a:rPr lang="ko-KR" altLang="en-US" sz="3200" dirty="0">
                <a:latin typeface="Y SpotlightOTF" panose="020B0600000101010101" pitchFamily="34" charset="-127"/>
                <a:ea typeface="Y SpotlightOTF"/>
              </a:rPr>
              <a:t> 구축</a:t>
            </a:r>
            <a:endParaRPr lang="en-KR" sz="3200" dirty="0">
              <a:latin typeface="Y SpotlightOTF" panose="020B0600000101010101" pitchFamily="34" charset="-127"/>
              <a:ea typeface="Y SpotlightOTF"/>
            </a:endParaRPr>
          </a:p>
        </p:txBody>
      </p:sp>
      <p:pic>
        <p:nvPicPr>
          <p:cNvPr id="3" name="Picture 2" descr="A microphone with a sign and a sun&#10;&#10;Description automatically generated with medium confidence">
            <a:extLst>
              <a:ext uri="{FF2B5EF4-FFF2-40B4-BE49-F238E27FC236}">
                <a16:creationId xmlns:a16="http://schemas.microsoft.com/office/drawing/2014/main" id="{67ED3CDC-EFDD-9CF7-7912-B9FDE0EFD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209" y="2492325"/>
            <a:ext cx="635000" cy="59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C5371-B0ED-40A6-3944-1630EB9AD866}"/>
              </a:ext>
            </a:extLst>
          </p:cNvPr>
          <p:cNvSpPr txBox="1"/>
          <p:nvPr/>
        </p:nvSpPr>
        <p:spPr>
          <a:xfrm>
            <a:off x="2566200" y="2664139"/>
            <a:ext cx="3450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i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F0502020204030204" pitchFamily="34" charset="0"/>
              </a:rPr>
              <a:t>뉴스 대본 및 앵커 음성 데이터</a:t>
            </a:r>
          </a:p>
        </p:txBody>
      </p:sp>
      <p:pic>
        <p:nvPicPr>
          <p:cNvPr id="15" name="Picture 14" descr="A colorful logo of two people&#10;&#10;Description automatically generated">
            <a:extLst>
              <a:ext uri="{FF2B5EF4-FFF2-40B4-BE49-F238E27FC236}">
                <a16:creationId xmlns:a16="http://schemas.microsoft.com/office/drawing/2014/main" id="{C0216C32-1B86-50E4-A6A2-C4D21C0B6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986" y="3368387"/>
            <a:ext cx="723900" cy="736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2C3940-F3BA-A1C7-1EF0-FFFE05784C6E}"/>
              </a:ext>
            </a:extLst>
          </p:cNvPr>
          <p:cNvSpPr txBox="1"/>
          <p:nvPr/>
        </p:nvSpPr>
        <p:spPr>
          <a:xfrm>
            <a:off x="2627549" y="3570451"/>
            <a:ext cx="2868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i="0" dirty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자유대화 음성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(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노인남여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)</a:t>
            </a:r>
          </a:p>
        </p:txBody>
      </p:sp>
      <p:pic>
        <p:nvPicPr>
          <p:cNvPr id="18" name="Picture 17" descr="A group of puzzle pieces&#10;&#10;Description automatically generated">
            <a:extLst>
              <a:ext uri="{FF2B5EF4-FFF2-40B4-BE49-F238E27FC236}">
                <a16:creationId xmlns:a16="http://schemas.microsoft.com/office/drawing/2014/main" id="{031AA1FF-68F8-919E-12D9-04AC9FE583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0595" y="2344633"/>
            <a:ext cx="6731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62ECCA-AE6C-3250-DE1B-A3B46F405F70}"/>
              </a:ext>
            </a:extLst>
          </p:cNvPr>
          <p:cNvSpPr txBox="1"/>
          <p:nvPr/>
        </p:nvSpPr>
        <p:spPr>
          <a:xfrm>
            <a:off x="7022995" y="2641703"/>
            <a:ext cx="4314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600" b="1" i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자유대화 음성</a:t>
            </a:r>
            <a:r>
              <a:rPr lang="en-US" altLang="ko-KR" sz="1600" b="1" i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(</a:t>
            </a:r>
            <a:r>
              <a:rPr lang="ko-KR" altLang="en-US" sz="1600" b="1" i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소아남여</a:t>
            </a:r>
            <a:r>
              <a:rPr lang="en-US" altLang="ko-KR" sz="1600" b="1" i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, </a:t>
            </a:r>
            <a:r>
              <a:rPr lang="ko-KR" altLang="en-US" sz="1600" b="1" i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유아 등 혼합</a:t>
            </a:r>
            <a:r>
              <a:rPr lang="en-US" altLang="ko-KR" sz="1600" b="1" i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)</a:t>
            </a:r>
          </a:p>
        </p:txBody>
      </p:sp>
      <p:pic>
        <p:nvPicPr>
          <p:cNvPr id="23" name="Picture 22" descr="A couple of people with rainbows&#10;&#10;Description automatically generated">
            <a:extLst>
              <a:ext uri="{FF2B5EF4-FFF2-40B4-BE49-F238E27FC236}">
                <a16:creationId xmlns:a16="http://schemas.microsoft.com/office/drawing/2014/main" id="{41A73ACB-6553-465C-673A-C40531AF3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9551" y="3400137"/>
            <a:ext cx="571500" cy="673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C8A7A0-83BE-22A3-BBD0-4538797C0EB1}"/>
              </a:ext>
            </a:extLst>
          </p:cNvPr>
          <p:cNvSpPr txBox="1"/>
          <p:nvPr/>
        </p:nvSpPr>
        <p:spPr>
          <a:xfrm>
            <a:off x="7022995" y="3570451"/>
            <a:ext cx="2868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i="0" dirty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자유대화 음성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highlight>
                  <a:srgbClr val="F9FBFC"/>
                </a:highlight>
                <a:latin typeface="Roboto" panose="02000000000000000000" pitchFamily="2" charset="0"/>
              </a:rPr>
              <a:t>일반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남여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highlight>
                  <a:srgbClr val="F9FBFC"/>
                </a:highlight>
                <a:latin typeface="Roboto" panose="02000000000000000000" pitchFamily="2" charset="0"/>
              </a:rPr>
              <a:t>)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7FC9DAC-AEBB-DFE6-9F8E-C6BEFA6FB00E}"/>
              </a:ext>
            </a:extLst>
          </p:cNvPr>
          <p:cNvSpPr/>
          <p:nvPr/>
        </p:nvSpPr>
        <p:spPr>
          <a:xfrm>
            <a:off x="1056000" y="2187398"/>
            <a:ext cx="10080000" cy="2136562"/>
          </a:xfrm>
          <a:custGeom>
            <a:avLst/>
            <a:gdLst>
              <a:gd name="connsiteX0" fmla="*/ 0 w 10080000"/>
              <a:gd name="connsiteY0" fmla="*/ 224809 h 2136562"/>
              <a:gd name="connsiteX1" fmla="*/ 224809 w 10080000"/>
              <a:gd name="connsiteY1" fmla="*/ 0 h 2136562"/>
              <a:gd name="connsiteX2" fmla="*/ 1105301 w 10080000"/>
              <a:gd name="connsiteY2" fmla="*/ 0 h 2136562"/>
              <a:gd name="connsiteX3" fmla="*/ 1696882 w 10080000"/>
              <a:gd name="connsiteY3" fmla="*/ 0 h 2136562"/>
              <a:gd name="connsiteX4" fmla="*/ 2192158 w 10080000"/>
              <a:gd name="connsiteY4" fmla="*/ 0 h 2136562"/>
              <a:gd name="connsiteX5" fmla="*/ 2976347 w 10080000"/>
              <a:gd name="connsiteY5" fmla="*/ 0 h 2136562"/>
              <a:gd name="connsiteX6" fmla="*/ 3567927 w 10080000"/>
              <a:gd name="connsiteY6" fmla="*/ 0 h 2136562"/>
              <a:gd name="connsiteX7" fmla="*/ 4448419 w 10080000"/>
              <a:gd name="connsiteY7" fmla="*/ 0 h 2136562"/>
              <a:gd name="connsiteX8" fmla="*/ 4943696 w 10080000"/>
              <a:gd name="connsiteY8" fmla="*/ 0 h 2136562"/>
              <a:gd name="connsiteX9" fmla="*/ 5824188 w 10080000"/>
              <a:gd name="connsiteY9" fmla="*/ 0 h 2136562"/>
              <a:gd name="connsiteX10" fmla="*/ 6223161 w 10080000"/>
              <a:gd name="connsiteY10" fmla="*/ 0 h 2136562"/>
              <a:gd name="connsiteX11" fmla="*/ 6911046 w 10080000"/>
              <a:gd name="connsiteY11" fmla="*/ 0 h 2136562"/>
              <a:gd name="connsiteX12" fmla="*/ 7598930 w 10080000"/>
              <a:gd name="connsiteY12" fmla="*/ 0 h 2136562"/>
              <a:gd name="connsiteX13" fmla="*/ 8190511 w 10080000"/>
              <a:gd name="connsiteY13" fmla="*/ 0 h 2136562"/>
              <a:gd name="connsiteX14" fmla="*/ 9071003 w 10080000"/>
              <a:gd name="connsiteY14" fmla="*/ 0 h 2136562"/>
              <a:gd name="connsiteX15" fmla="*/ 9855191 w 10080000"/>
              <a:gd name="connsiteY15" fmla="*/ 0 h 2136562"/>
              <a:gd name="connsiteX16" fmla="*/ 10080000 w 10080000"/>
              <a:gd name="connsiteY16" fmla="*/ 224809 h 2136562"/>
              <a:gd name="connsiteX17" fmla="*/ 10080000 w 10080000"/>
              <a:gd name="connsiteY17" fmla="*/ 803993 h 2136562"/>
              <a:gd name="connsiteX18" fmla="*/ 10080000 w 10080000"/>
              <a:gd name="connsiteY18" fmla="*/ 1366308 h 2136562"/>
              <a:gd name="connsiteX19" fmla="*/ 10080000 w 10080000"/>
              <a:gd name="connsiteY19" fmla="*/ 1911753 h 2136562"/>
              <a:gd name="connsiteX20" fmla="*/ 9855191 w 10080000"/>
              <a:gd name="connsiteY20" fmla="*/ 2136562 h 2136562"/>
              <a:gd name="connsiteX21" fmla="*/ 9071003 w 10080000"/>
              <a:gd name="connsiteY21" fmla="*/ 2136562 h 2136562"/>
              <a:gd name="connsiteX22" fmla="*/ 8575726 w 10080000"/>
              <a:gd name="connsiteY22" fmla="*/ 2136562 h 2136562"/>
              <a:gd name="connsiteX23" fmla="*/ 7887842 w 10080000"/>
              <a:gd name="connsiteY23" fmla="*/ 2136562 h 2136562"/>
              <a:gd name="connsiteX24" fmla="*/ 7488869 w 10080000"/>
              <a:gd name="connsiteY24" fmla="*/ 2136562 h 2136562"/>
              <a:gd name="connsiteX25" fmla="*/ 7089896 w 10080000"/>
              <a:gd name="connsiteY25" fmla="*/ 2136562 h 2136562"/>
              <a:gd name="connsiteX26" fmla="*/ 6402011 w 10080000"/>
              <a:gd name="connsiteY26" fmla="*/ 2136562 h 2136562"/>
              <a:gd name="connsiteX27" fmla="*/ 5906734 w 10080000"/>
              <a:gd name="connsiteY27" fmla="*/ 2136562 h 2136562"/>
              <a:gd name="connsiteX28" fmla="*/ 5122546 w 10080000"/>
              <a:gd name="connsiteY28" fmla="*/ 2136562 h 2136562"/>
              <a:gd name="connsiteX29" fmla="*/ 4627269 w 10080000"/>
              <a:gd name="connsiteY29" fmla="*/ 2136562 h 2136562"/>
              <a:gd name="connsiteX30" fmla="*/ 3843081 w 10080000"/>
              <a:gd name="connsiteY30" fmla="*/ 2136562 h 2136562"/>
              <a:gd name="connsiteX31" fmla="*/ 3444108 w 10080000"/>
              <a:gd name="connsiteY31" fmla="*/ 2136562 h 2136562"/>
              <a:gd name="connsiteX32" fmla="*/ 2659920 w 10080000"/>
              <a:gd name="connsiteY32" fmla="*/ 2136562 h 2136562"/>
              <a:gd name="connsiteX33" fmla="*/ 2164643 w 10080000"/>
              <a:gd name="connsiteY33" fmla="*/ 2136562 h 2136562"/>
              <a:gd name="connsiteX34" fmla="*/ 1765670 w 10080000"/>
              <a:gd name="connsiteY34" fmla="*/ 2136562 h 2136562"/>
              <a:gd name="connsiteX35" fmla="*/ 1270393 w 10080000"/>
              <a:gd name="connsiteY35" fmla="*/ 2136562 h 2136562"/>
              <a:gd name="connsiteX36" fmla="*/ 224809 w 10080000"/>
              <a:gd name="connsiteY36" fmla="*/ 2136562 h 2136562"/>
              <a:gd name="connsiteX37" fmla="*/ 0 w 10080000"/>
              <a:gd name="connsiteY37" fmla="*/ 1911753 h 2136562"/>
              <a:gd name="connsiteX38" fmla="*/ 0 w 10080000"/>
              <a:gd name="connsiteY38" fmla="*/ 1383177 h 2136562"/>
              <a:gd name="connsiteX39" fmla="*/ 0 w 10080000"/>
              <a:gd name="connsiteY39" fmla="*/ 837732 h 2136562"/>
              <a:gd name="connsiteX40" fmla="*/ 0 w 10080000"/>
              <a:gd name="connsiteY40" fmla="*/ 224809 h 213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80000" h="2136562" extrusionOk="0">
                <a:moveTo>
                  <a:pt x="0" y="224809"/>
                </a:moveTo>
                <a:cubicBezTo>
                  <a:pt x="-22081" y="87030"/>
                  <a:pt x="77971" y="8512"/>
                  <a:pt x="224809" y="0"/>
                </a:cubicBezTo>
                <a:cubicBezTo>
                  <a:pt x="611224" y="-33049"/>
                  <a:pt x="831355" y="-25994"/>
                  <a:pt x="1105301" y="0"/>
                </a:cubicBezTo>
                <a:cubicBezTo>
                  <a:pt x="1379247" y="25994"/>
                  <a:pt x="1436499" y="-18032"/>
                  <a:pt x="1696882" y="0"/>
                </a:cubicBezTo>
                <a:cubicBezTo>
                  <a:pt x="1957265" y="18032"/>
                  <a:pt x="2084883" y="13702"/>
                  <a:pt x="2192158" y="0"/>
                </a:cubicBezTo>
                <a:cubicBezTo>
                  <a:pt x="2299433" y="-13702"/>
                  <a:pt x="2623255" y="-28640"/>
                  <a:pt x="2976347" y="0"/>
                </a:cubicBezTo>
                <a:cubicBezTo>
                  <a:pt x="3329439" y="28640"/>
                  <a:pt x="3377203" y="-9334"/>
                  <a:pt x="3567927" y="0"/>
                </a:cubicBezTo>
                <a:cubicBezTo>
                  <a:pt x="3758651" y="9334"/>
                  <a:pt x="4069854" y="-7858"/>
                  <a:pt x="4448419" y="0"/>
                </a:cubicBezTo>
                <a:cubicBezTo>
                  <a:pt x="4826984" y="7858"/>
                  <a:pt x="4828264" y="1569"/>
                  <a:pt x="4943696" y="0"/>
                </a:cubicBezTo>
                <a:cubicBezTo>
                  <a:pt x="5059128" y="-1569"/>
                  <a:pt x="5615117" y="-19974"/>
                  <a:pt x="5824188" y="0"/>
                </a:cubicBezTo>
                <a:cubicBezTo>
                  <a:pt x="6033259" y="19974"/>
                  <a:pt x="6029750" y="-7103"/>
                  <a:pt x="6223161" y="0"/>
                </a:cubicBezTo>
                <a:cubicBezTo>
                  <a:pt x="6416572" y="7103"/>
                  <a:pt x="6655994" y="8539"/>
                  <a:pt x="6911046" y="0"/>
                </a:cubicBezTo>
                <a:cubicBezTo>
                  <a:pt x="7166098" y="-8539"/>
                  <a:pt x="7349850" y="-25198"/>
                  <a:pt x="7598930" y="0"/>
                </a:cubicBezTo>
                <a:cubicBezTo>
                  <a:pt x="7848010" y="25198"/>
                  <a:pt x="7899735" y="11029"/>
                  <a:pt x="8190511" y="0"/>
                </a:cubicBezTo>
                <a:cubicBezTo>
                  <a:pt x="8481287" y="-11029"/>
                  <a:pt x="8757211" y="-21090"/>
                  <a:pt x="9071003" y="0"/>
                </a:cubicBezTo>
                <a:cubicBezTo>
                  <a:pt x="9384795" y="21090"/>
                  <a:pt x="9490713" y="-5277"/>
                  <a:pt x="9855191" y="0"/>
                </a:cubicBezTo>
                <a:cubicBezTo>
                  <a:pt x="9963984" y="2523"/>
                  <a:pt x="10065877" y="90905"/>
                  <a:pt x="10080000" y="224809"/>
                </a:cubicBezTo>
                <a:cubicBezTo>
                  <a:pt x="10095497" y="476470"/>
                  <a:pt x="10083522" y="561857"/>
                  <a:pt x="10080000" y="803993"/>
                </a:cubicBezTo>
                <a:cubicBezTo>
                  <a:pt x="10076478" y="1046129"/>
                  <a:pt x="10070887" y="1170105"/>
                  <a:pt x="10080000" y="1366308"/>
                </a:cubicBezTo>
                <a:cubicBezTo>
                  <a:pt x="10089113" y="1562511"/>
                  <a:pt x="10053195" y="1790339"/>
                  <a:pt x="10080000" y="1911753"/>
                </a:cubicBezTo>
                <a:cubicBezTo>
                  <a:pt x="10076471" y="2036057"/>
                  <a:pt x="9984466" y="2127340"/>
                  <a:pt x="9855191" y="2136562"/>
                </a:cubicBezTo>
                <a:cubicBezTo>
                  <a:pt x="9506819" y="2138445"/>
                  <a:pt x="9376882" y="2119281"/>
                  <a:pt x="9071003" y="2136562"/>
                </a:cubicBezTo>
                <a:cubicBezTo>
                  <a:pt x="8765124" y="2153843"/>
                  <a:pt x="8731760" y="2144511"/>
                  <a:pt x="8575726" y="2136562"/>
                </a:cubicBezTo>
                <a:cubicBezTo>
                  <a:pt x="8419692" y="2128613"/>
                  <a:pt x="8064798" y="2162854"/>
                  <a:pt x="7887842" y="2136562"/>
                </a:cubicBezTo>
                <a:cubicBezTo>
                  <a:pt x="7710886" y="2110270"/>
                  <a:pt x="7613784" y="2144986"/>
                  <a:pt x="7488869" y="2136562"/>
                </a:cubicBezTo>
                <a:cubicBezTo>
                  <a:pt x="7363954" y="2128138"/>
                  <a:pt x="7286092" y="2139817"/>
                  <a:pt x="7089896" y="2136562"/>
                </a:cubicBezTo>
                <a:cubicBezTo>
                  <a:pt x="6893700" y="2133307"/>
                  <a:pt x="6578520" y="2160979"/>
                  <a:pt x="6402011" y="2136562"/>
                </a:cubicBezTo>
                <a:cubicBezTo>
                  <a:pt x="6225502" y="2112145"/>
                  <a:pt x="6044933" y="2155622"/>
                  <a:pt x="5906734" y="2136562"/>
                </a:cubicBezTo>
                <a:cubicBezTo>
                  <a:pt x="5768535" y="2117502"/>
                  <a:pt x="5470894" y="2151468"/>
                  <a:pt x="5122546" y="2136562"/>
                </a:cubicBezTo>
                <a:cubicBezTo>
                  <a:pt x="4774198" y="2121656"/>
                  <a:pt x="4770612" y="2134174"/>
                  <a:pt x="4627269" y="2136562"/>
                </a:cubicBezTo>
                <a:cubicBezTo>
                  <a:pt x="4483926" y="2138950"/>
                  <a:pt x="4194443" y="2124201"/>
                  <a:pt x="3843081" y="2136562"/>
                </a:cubicBezTo>
                <a:cubicBezTo>
                  <a:pt x="3491719" y="2148923"/>
                  <a:pt x="3630141" y="2122661"/>
                  <a:pt x="3444108" y="2136562"/>
                </a:cubicBezTo>
                <a:cubicBezTo>
                  <a:pt x="3258075" y="2150463"/>
                  <a:pt x="2922493" y="2164000"/>
                  <a:pt x="2659920" y="2136562"/>
                </a:cubicBezTo>
                <a:cubicBezTo>
                  <a:pt x="2397347" y="2109124"/>
                  <a:pt x="2393246" y="2146616"/>
                  <a:pt x="2164643" y="2136562"/>
                </a:cubicBezTo>
                <a:cubicBezTo>
                  <a:pt x="1936040" y="2126508"/>
                  <a:pt x="1898222" y="2140362"/>
                  <a:pt x="1765670" y="2136562"/>
                </a:cubicBezTo>
                <a:cubicBezTo>
                  <a:pt x="1633118" y="2132762"/>
                  <a:pt x="1426187" y="2113032"/>
                  <a:pt x="1270393" y="2136562"/>
                </a:cubicBezTo>
                <a:cubicBezTo>
                  <a:pt x="1114599" y="2160092"/>
                  <a:pt x="519658" y="2150943"/>
                  <a:pt x="224809" y="2136562"/>
                </a:cubicBezTo>
                <a:cubicBezTo>
                  <a:pt x="127179" y="2129540"/>
                  <a:pt x="-1057" y="2043231"/>
                  <a:pt x="0" y="1911753"/>
                </a:cubicBezTo>
                <a:cubicBezTo>
                  <a:pt x="-11477" y="1713112"/>
                  <a:pt x="7391" y="1639913"/>
                  <a:pt x="0" y="1383177"/>
                </a:cubicBezTo>
                <a:cubicBezTo>
                  <a:pt x="-7391" y="1126441"/>
                  <a:pt x="5415" y="1025487"/>
                  <a:pt x="0" y="837732"/>
                </a:cubicBezTo>
                <a:cubicBezTo>
                  <a:pt x="-5415" y="649977"/>
                  <a:pt x="-86" y="525903"/>
                  <a:pt x="0" y="224809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219033472">
                  <a:prstGeom prst="roundRect">
                    <a:avLst>
                      <a:gd name="adj" fmla="val 1052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81E3CA-1AD7-4BB3-DB12-93084CF795E5}"/>
              </a:ext>
            </a:extLst>
          </p:cNvPr>
          <p:cNvSpPr txBox="1"/>
          <p:nvPr/>
        </p:nvSpPr>
        <p:spPr>
          <a:xfrm>
            <a:off x="2809706" y="4877227"/>
            <a:ext cx="699903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한국어 </a:t>
            </a:r>
            <a:r>
              <a:rPr lang="ko-KR" altLang="en-US" b="1" dirty="0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딥보이스</a:t>
            </a:r>
            <a:r>
              <a:rPr lang="ko-KR" altLang="en-US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제작 및 모델 구축을 위해 </a:t>
            </a:r>
            <a:endParaRPr lang="en-US" altLang="ko-KR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  <a:p>
            <a:pPr algn="ctr"/>
            <a:r>
              <a:rPr lang="ko-KR" altLang="en-US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성별</a:t>
            </a:r>
            <a:r>
              <a:rPr lang="en-US" altLang="ko-KR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,</a:t>
            </a:r>
            <a:r>
              <a:rPr lang="ko-KR" altLang="en-US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다양한 연령대</a:t>
            </a:r>
            <a:r>
              <a:rPr lang="en-US" altLang="ko-KR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,</a:t>
            </a:r>
            <a:r>
              <a:rPr lang="ko-KR" altLang="en-US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지역별 사투리</a:t>
            </a:r>
            <a:r>
              <a:rPr lang="en-US" altLang="ko-KR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,</a:t>
            </a:r>
            <a:r>
              <a:rPr lang="ko-KR" altLang="en-US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발화 정보를 포함한 데이터 수집</a:t>
            </a:r>
            <a:endParaRPr lang="en-KR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CA697-E5B1-4D02-0023-DE211A7703EA}"/>
              </a:ext>
            </a:extLst>
          </p:cNvPr>
          <p:cNvSpPr txBox="1"/>
          <p:nvPr/>
        </p:nvSpPr>
        <p:spPr>
          <a:xfrm>
            <a:off x="770140" y="1725404"/>
            <a:ext cx="3997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한국어 </a:t>
            </a:r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REAL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음성 데이터 수집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041C8-C731-6AD8-01DF-61AF67AD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29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6FC243-291F-F6EB-9A3F-CEE88A3C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819" y="-7510319"/>
            <a:ext cx="13101638" cy="1494860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BD2E93F-5F7C-8252-AD80-E8C01FFA3B5F}"/>
              </a:ext>
            </a:extLst>
          </p:cNvPr>
          <p:cNvSpPr/>
          <p:nvPr/>
        </p:nvSpPr>
        <p:spPr>
          <a:xfrm>
            <a:off x="0" y="-36016"/>
            <a:ext cx="12192000" cy="6894015"/>
          </a:xfrm>
          <a:prstGeom prst="rect">
            <a:avLst/>
          </a:prstGeom>
          <a:solidFill>
            <a:schemeClr val="tx1">
              <a:alpha val="67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3A1E56-A59F-8648-B0D2-C63550161D80}"/>
              </a:ext>
            </a:extLst>
          </p:cNvPr>
          <p:cNvSpPr txBox="1"/>
          <p:nvPr/>
        </p:nvSpPr>
        <p:spPr>
          <a:xfrm>
            <a:off x="929352" y="3447009"/>
            <a:ext cx="3818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en-KR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D347B7-3A48-B335-CCC3-BC36DECB6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35792" y="1880263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Voice Verity</a:t>
            </a:r>
            <a:endParaRPr lang="en-KR" sz="4000" b="1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AE262-85A7-B279-E640-3F6CB9DF52D8}"/>
              </a:ext>
            </a:extLst>
          </p:cNvPr>
          <p:cNvSpPr/>
          <p:nvPr/>
        </p:nvSpPr>
        <p:spPr>
          <a:xfrm>
            <a:off x="5679831" y="1"/>
            <a:ext cx="6512169" cy="689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32E6B-91C7-B384-4AAA-58A5C2E38C0F}"/>
              </a:ext>
            </a:extLst>
          </p:cNvPr>
          <p:cNvSpPr txBox="1"/>
          <p:nvPr/>
        </p:nvSpPr>
        <p:spPr>
          <a:xfrm>
            <a:off x="7315563" y="102063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D22B1-5A8B-3007-8FE3-8AFF47FA236F}"/>
              </a:ext>
            </a:extLst>
          </p:cNvPr>
          <p:cNvSpPr txBox="1"/>
          <p:nvPr/>
        </p:nvSpPr>
        <p:spPr>
          <a:xfrm>
            <a:off x="7315562" y="1786124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EFD0E-8403-CD66-B3B8-3E99B56617B1}"/>
              </a:ext>
            </a:extLst>
          </p:cNvPr>
          <p:cNvSpPr txBox="1"/>
          <p:nvPr/>
        </p:nvSpPr>
        <p:spPr>
          <a:xfrm>
            <a:off x="7315561" y="2551614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E5EC3-8009-C679-153D-BFA242D4E73F}"/>
              </a:ext>
            </a:extLst>
          </p:cNvPr>
          <p:cNvSpPr txBox="1"/>
          <p:nvPr/>
        </p:nvSpPr>
        <p:spPr>
          <a:xfrm>
            <a:off x="7315560" y="3317104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8E280-A2EC-665B-A7E9-70DB2E2BF220}"/>
              </a:ext>
            </a:extLst>
          </p:cNvPr>
          <p:cNvSpPr txBox="1"/>
          <p:nvPr/>
        </p:nvSpPr>
        <p:spPr>
          <a:xfrm>
            <a:off x="7315559" y="4082594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13DE9-23DF-4968-170D-D57D3868596E}"/>
              </a:ext>
            </a:extLst>
          </p:cNvPr>
          <p:cNvSpPr txBox="1"/>
          <p:nvPr/>
        </p:nvSpPr>
        <p:spPr>
          <a:xfrm>
            <a:off x="7315558" y="4848084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B65EE-580D-45FD-E551-CB6FD4F9D63C}"/>
              </a:ext>
            </a:extLst>
          </p:cNvPr>
          <p:cNvSpPr txBox="1"/>
          <p:nvPr/>
        </p:nvSpPr>
        <p:spPr>
          <a:xfrm>
            <a:off x="8198670" y="1083925"/>
            <a:ext cx="11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조원 소개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39683-8C33-40D2-953E-48D20DC08CB0}"/>
              </a:ext>
            </a:extLst>
          </p:cNvPr>
          <p:cNvSpPr txBox="1"/>
          <p:nvPr/>
        </p:nvSpPr>
        <p:spPr>
          <a:xfrm>
            <a:off x="8198670" y="1846561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프로젝트 소개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37C4BC-6CC1-5AA4-7D2C-FDD8571D9796}"/>
              </a:ext>
            </a:extLst>
          </p:cNvPr>
          <p:cNvSpPr txBox="1"/>
          <p:nvPr/>
        </p:nvSpPr>
        <p:spPr>
          <a:xfrm>
            <a:off x="8198670" y="2609197"/>
            <a:ext cx="209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웹 서비스 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81236-D974-872E-A89B-5D09632B5829}"/>
              </a:ext>
            </a:extLst>
          </p:cNvPr>
          <p:cNvSpPr txBox="1"/>
          <p:nvPr/>
        </p:nvSpPr>
        <p:spPr>
          <a:xfrm>
            <a:off x="8194663" y="3371833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AI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 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2CFC80-6B2E-34A4-5467-B5B5E3C24FFB}"/>
              </a:ext>
            </a:extLst>
          </p:cNvPr>
          <p:cNvSpPr txBox="1"/>
          <p:nvPr/>
        </p:nvSpPr>
        <p:spPr>
          <a:xfrm>
            <a:off x="8198670" y="4134469"/>
            <a:ext cx="131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서비스 시연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77F88D-1D66-C691-86AC-8519E71A9A36}"/>
              </a:ext>
            </a:extLst>
          </p:cNvPr>
          <p:cNvSpPr txBox="1"/>
          <p:nvPr/>
        </p:nvSpPr>
        <p:spPr>
          <a:xfrm>
            <a:off x="8194663" y="4890614"/>
            <a:ext cx="18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기대효과 및 제안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26FE51-0C38-2CEF-425D-A22C881FDD94}"/>
              </a:ext>
            </a:extLst>
          </p:cNvPr>
          <p:cNvSpPr txBox="1"/>
          <p:nvPr/>
        </p:nvSpPr>
        <p:spPr>
          <a:xfrm>
            <a:off x="7325979" y="5613577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en-US" altLang="ko-KR" sz="24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r>
            <a:endParaRPr lang="en-KR" sz="2400" b="1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74F75-AB8C-E55C-09AF-A1B5014F1410}"/>
              </a:ext>
            </a:extLst>
          </p:cNvPr>
          <p:cNvSpPr txBox="1"/>
          <p:nvPr/>
        </p:nvSpPr>
        <p:spPr>
          <a:xfrm>
            <a:off x="8194663" y="5646759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프로젝트 수행 소감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95ABFB-0FA6-D010-19F0-FD89C58B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306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27">
            <a:extLst>
              <a:ext uri="{FF2B5EF4-FFF2-40B4-BE49-F238E27FC236}">
                <a16:creationId xmlns:a16="http://schemas.microsoft.com/office/drawing/2014/main" id="{AF587BB4-DEA7-4BE3-BC59-366EC5843767}"/>
              </a:ext>
            </a:extLst>
          </p:cNvPr>
          <p:cNvSpPr/>
          <p:nvPr/>
        </p:nvSpPr>
        <p:spPr>
          <a:xfrm>
            <a:off x="8024136" y="4737457"/>
            <a:ext cx="1055999" cy="4582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104022-75E2-9A12-9A4E-123DED32AE87}"/>
              </a:ext>
            </a:extLst>
          </p:cNvPr>
          <p:cNvSpPr txBox="1"/>
          <p:nvPr/>
        </p:nvSpPr>
        <p:spPr>
          <a:xfrm>
            <a:off x="6959076" y="4277197"/>
            <a:ext cx="3804726" cy="129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REAL </a:t>
            </a:r>
            <a:r>
              <a:rPr lang="ko-KR" altLang="en-US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음성 데이터를 기반으로</a:t>
            </a:r>
            <a:endParaRPr lang="en-KR" altLang="ko-KR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RVC </a:t>
            </a:r>
            <a:r>
              <a:rPr lang="ko-KR" altLang="en-US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모델</a:t>
            </a:r>
            <a:r>
              <a:rPr lang="ko-KR" altLang="en-US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을 통해 </a:t>
            </a:r>
            <a:endParaRPr lang="en-US" altLang="ko-KR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한국어 </a:t>
            </a:r>
            <a:r>
              <a:rPr lang="en-US" altLang="ko-KR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FAKE </a:t>
            </a:r>
            <a:r>
              <a:rPr lang="ko-KR" altLang="en-US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음성 생성</a:t>
            </a:r>
            <a:endParaRPr lang="en-US" altLang="ko-KR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pic>
        <p:nvPicPr>
          <p:cNvPr id="43" name="Picture 42" descr="A screenshot of a graph&#10;&#10;Description automatically generated">
            <a:extLst>
              <a:ext uri="{FF2B5EF4-FFF2-40B4-BE49-F238E27FC236}">
                <a16:creationId xmlns:a16="http://schemas.microsoft.com/office/drawing/2014/main" id="{01EEEC96-71C2-E82F-F181-526CC022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51"/>
          <a:stretch/>
        </p:blipFill>
        <p:spPr>
          <a:xfrm>
            <a:off x="1341559" y="2137719"/>
            <a:ext cx="4153701" cy="5366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D5FEDE-A09C-B7DF-F5F7-69780667D17D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DD16F-D663-C685-8795-D018B1330401}"/>
              </a:ext>
            </a:extLst>
          </p:cNvPr>
          <p:cNvSpPr/>
          <p:nvPr/>
        </p:nvSpPr>
        <p:spPr>
          <a:xfrm>
            <a:off x="1056000" y="6590804"/>
            <a:ext cx="576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3506F41C-F445-CB26-E0BB-2EB92B507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6577895" y="6156046"/>
            <a:ext cx="426313" cy="540000"/>
          </a:xfrm>
          <a:prstGeom prst="rect">
            <a:avLst/>
          </a:prstGeom>
        </p:spPr>
      </p:pic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E110ADF-1260-1A3A-07C8-0009DA6495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3685CC3-C640-44C6-21C1-F36EB7EFB37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4. AI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55DCFE-8CCC-A926-E279-1771204775C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4089EF5-47DE-C791-CBF9-87F7F35BA641}"/>
              </a:ext>
            </a:extLst>
          </p:cNvPr>
          <p:cNvSpPr txBox="1"/>
          <p:nvPr/>
        </p:nvSpPr>
        <p:spPr>
          <a:xfrm>
            <a:off x="1056000" y="660035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DATASET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구축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CA697-E5B1-4D02-0023-DE211A7703EA}"/>
              </a:ext>
            </a:extLst>
          </p:cNvPr>
          <p:cNvSpPr txBox="1"/>
          <p:nvPr/>
        </p:nvSpPr>
        <p:spPr>
          <a:xfrm>
            <a:off x="1506497" y="1583721"/>
            <a:ext cx="3714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희소한 한국어 </a:t>
            </a:r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FAKE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음성</a:t>
            </a:r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데이터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7680CE-4598-1617-081B-A92F5757B4A8}"/>
              </a:ext>
            </a:extLst>
          </p:cNvPr>
          <p:cNvSpPr txBox="1"/>
          <p:nvPr/>
        </p:nvSpPr>
        <p:spPr>
          <a:xfrm>
            <a:off x="1229970" y="4509320"/>
            <a:ext cx="4267515" cy="877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외국어 </a:t>
            </a:r>
            <a:r>
              <a:rPr lang="en-US" altLang="ko-KR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FAKE</a:t>
            </a:r>
            <a:r>
              <a:rPr lang="ko-KR" altLang="en-US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 음성 데이터와 비교하여</a:t>
            </a:r>
            <a:endParaRPr lang="en-US" altLang="ko-KR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현저히 부족한 한국어 </a:t>
            </a:r>
            <a:r>
              <a:rPr lang="en-US" altLang="ko-KR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FAKE</a:t>
            </a:r>
            <a:r>
              <a:rPr lang="ko-KR" altLang="en-US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 음성 데이터</a:t>
            </a:r>
            <a:endParaRPr lang="en-US" altLang="ko-KR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pic>
        <p:nvPicPr>
          <p:cNvPr id="41" name="Picture 4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072C297-C64C-AF99-5114-6E99407D22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237"/>
          <a:stretch/>
        </p:blipFill>
        <p:spPr>
          <a:xfrm>
            <a:off x="1332253" y="2691408"/>
            <a:ext cx="4163007" cy="923547"/>
          </a:xfrm>
          <a:prstGeom prst="rect">
            <a:avLst/>
          </a:prstGeom>
        </p:spPr>
      </p:pic>
      <p:pic>
        <p:nvPicPr>
          <p:cNvPr id="45" name="Picture 44" descr="A close-up of a person&#10;&#10;Description automatically generated">
            <a:extLst>
              <a:ext uri="{FF2B5EF4-FFF2-40B4-BE49-F238E27FC236}">
                <a16:creationId xmlns:a16="http://schemas.microsoft.com/office/drawing/2014/main" id="{A37C65F1-7D00-8D97-6E52-25DFFB89DD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487"/>
          <a:stretch/>
        </p:blipFill>
        <p:spPr>
          <a:xfrm>
            <a:off x="1332253" y="3461767"/>
            <a:ext cx="3196204" cy="1008959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B971799-C514-5491-6A83-B87E03D5E40C}"/>
              </a:ext>
            </a:extLst>
          </p:cNvPr>
          <p:cNvSpPr/>
          <p:nvPr/>
        </p:nvSpPr>
        <p:spPr>
          <a:xfrm>
            <a:off x="1056000" y="1351697"/>
            <a:ext cx="4615457" cy="4697424"/>
          </a:xfrm>
          <a:prstGeom prst="roundRect">
            <a:avLst>
              <a:gd name="adj" fmla="val 4154"/>
            </a:avLst>
          </a:prstGeom>
          <a:noFill/>
          <a:ln w="38100" cap="rnd">
            <a:solidFill>
              <a:schemeClr val="accent1">
                <a:shade val="1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4615457"/>
                      <a:gd name="connsiteY0" fmla="*/ 444928 h 4228553"/>
                      <a:gd name="connsiteX1" fmla="*/ 444928 w 4615457"/>
                      <a:gd name="connsiteY1" fmla="*/ 0 h 4228553"/>
                      <a:gd name="connsiteX2" fmla="*/ 1140374 w 4615457"/>
                      <a:gd name="connsiteY2" fmla="*/ 0 h 4228553"/>
                      <a:gd name="connsiteX3" fmla="*/ 1724051 w 4615457"/>
                      <a:gd name="connsiteY3" fmla="*/ 0 h 4228553"/>
                      <a:gd name="connsiteX4" fmla="*/ 2270472 w 4615457"/>
                      <a:gd name="connsiteY4" fmla="*/ 0 h 4228553"/>
                      <a:gd name="connsiteX5" fmla="*/ 2928662 w 4615457"/>
                      <a:gd name="connsiteY5" fmla="*/ 0 h 4228553"/>
                      <a:gd name="connsiteX6" fmla="*/ 3512339 w 4615457"/>
                      <a:gd name="connsiteY6" fmla="*/ 0 h 4228553"/>
                      <a:gd name="connsiteX7" fmla="*/ 4170529 w 4615457"/>
                      <a:gd name="connsiteY7" fmla="*/ 0 h 4228553"/>
                      <a:gd name="connsiteX8" fmla="*/ 4615457 w 4615457"/>
                      <a:gd name="connsiteY8" fmla="*/ 444928 h 4228553"/>
                      <a:gd name="connsiteX9" fmla="*/ 4615457 w 4615457"/>
                      <a:gd name="connsiteY9" fmla="*/ 1045893 h 4228553"/>
                      <a:gd name="connsiteX10" fmla="*/ 4615457 w 4615457"/>
                      <a:gd name="connsiteY10" fmla="*/ 1713633 h 4228553"/>
                      <a:gd name="connsiteX11" fmla="*/ 4615457 w 4615457"/>
                      <a:gd name="connsiteY11" fmla="*/ 2381372 h 4228553"/>
                      <a:gd name="connsiteX12" fmla="*/ 4615457 w 4615457"/>
                      <a:gd name="connsiteY12" fmla="*/ 3015725 h 4228553"/>
                      <a:gd name="connsiteX13" fmla="*/ 4615457 w 4615457"/>
                      <a:gd name="connsiteY13" fmla="*/ 3783625 h 4228553"/>
                      <a:gd name="connsiteX14" fmla="*/ 4170529 w 4615457"/>
                      <a:gd name="connsiteY14" fmla="*/ 4228553 h 4228553"/>
                      <a:gd name="connsiteX15" fmla="*/ 3549596 w 4615457"/>
                      <a:gd name="connsiteY15" fmla="*/ 4228553 h 4228553"/>
                      <a:gd name="connsiteX16" fmla="*/ 2854150 w 4615457"/>
                      <a:gd name="connsiteY16" fmla="*/ 4228553 h 4228553"/>
                      <a:gd name="connsiteX17" fmla="*/ 2233216 w 4615457"/>
                      <a:gd name="connsiteY17" fmla="*/ 4228553 h 4228553"/>
                      <a:gd name="connsiteX18" fmla="*/ 1724051 w 4615457"/>
                      <a:gd name="connsiteY18" fmla="*/ 4228553 h 4228553"/>
                      <a:gd name="connsiteX19" fmla="*/ 1177630 w 4615457"/>
                      <a:gd name="connsiteY19" fmla="*/ 4228553 h 4228553"/>
                      <a:gd name="connsiteX20" fmla="*/ 444928 w 4615457"/>
                      <a:gd name="connsiteY20" fmla="*/ 4228553 h 4228553"/>
                      <a:gd name="connsiteX21" fmla="*/ 0 w 4615457"/>
                      <a:gd name="connsiteY21" fmla="*/ 3783625 h 4228553"/>
                      <a:gd name="connsiteX22" fmla="*/ 0 w 4615457"/>
                      <a:gd name="connsiteY22" fmla="*/ 3182660 h 4228553"/>
                      <a:gd name="connsiteX23" fmla="*/ 0 w 4615457"/>
                      <a:gd name="connsiteY23" fmla="*/ 2615081 h 4228553"/>
                      <a:gd name="connsiteX24" fmla="*/ 0 w 4615457"/>
                      <a:gd name="connsiteY24" fmla="*/ 2047503 h 4228553"/>
                      <a:gd name="connsiteX25" fmla="*/ 0 w 4615457"/>
                      <a:gd name="connsiteY25" fmla="*/ 1379763 h 4228553"/>
                      <a:gd name="connsiteX26" fmla="*/ 0 w 4615457"/>
                      <a:gd name="connsiteY26" fmla="*/ 444928 h 42285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615457" h="4228553" extrusionOk="0">
                        <a:moveTo>
                          <a:pt x="0" y="444928"/>
                        </a:moveTo>
                        <a:cubicBezTo>
                          <a:pt x="-18649" y="187698"/>
                          <a:pt x="151052" y="18071"/>
                          <a:pt x="444928" y="0"/>
                        </a:cubicBezTo>
                        <a:cubicBezTo>
                          <a:pt x="782614" y="-30989"/>
                          <a:pt x="992206" y="8076"/>
                          <a:pt x="1140374" y="0"/>
                        </a:cubicBezTo>
                        <a:cubicBezTo>
                          <a:pt x="1288542" y="-8076"/>
                          <a:pt x="1474343" y="-25534"/>
                          <a:pt x="1724051" y="0"/>
                        </a:cubicBezTo>
                        <a:cubicBezTo>
                          <a:pt x="1973759" y="25534"/>
                          <a:pt x="2031800" y="-14972"/>
                          <a:pt x="2270472" y="0"/>
                        </a:cubicBezTo>
                        <a:cubicBezTo>
                          <a:pt x="2509144" y="14972"/>
                          <a:pt x="2732742" y="-22802"/>
                          <a:pt x="2928662" y="0"/>
                        </a:cubicBezTo>
                        <a:cubicBezTo>
                          <a:pt x="3124582" y="22802"/>
                          <a:pt x="3385348" y="-23907"/>
                          <a:pt x="3512339" y="0"/>
                        </a:cubicBezTo>
                        <a:cubicBezTo>
                          <a:pt x="3639330" y="23907"/>
                          <a:pt x="3877269" y="30507"/>
                          <a:pt x="4170529" y="0"/>
                        </a:cubicBezTo>
                        <a:cubicBezTo>
                          <a:pt x="4410175" y="-57993"/>
                          <a:pt x="4600604" y="219842"/>
                          <a:pt x="4615457" y="444928"/>
                        </a:cubicBezTo>
                        <a:cubicBezTo>
                          <a:pt x="4602220" y="744647"/>
                          <a:pt x="4616222" y="787184"/>
                          <a:pt x="4615457" y="1045893"/>
                        </a:cubicBezTo>
                        <a:cubicBezTo>
                          <a:pt x="4614692" y="1304602"/>
                          <a:pt x="4620816" y="1506141"/>
                          <a:pt x="4615457" y="1713633"/>
                        </a:cubicBezTo>
                        <a:cubicBezTo>
                          <a:pt x="4610098" y="1921125"/>
                          <a:pt x="4613390" y="2220701"/>
                          <a:pt x="4615457" y="2381372"/>
                        </a:cubicBezTo>
                        <a:cubicBezTo>
                          <a:pt x="4617524" y="2542043"/>
                          <a:pt x="4628574" y="2777425"/>
                          <a:pt x="4615457" y="3015725"/>
                        </a:cubicBezTo>
                        <a:cubicBezTo>
                          <a:pt x="4602340" y="3254025"/>
                          <a:pt x="4633018" y="3407183"/>
                          <a:pt x="4615457" y="3783625"/>
                        </a:cubicBezTo>
                        <a:cubicBezTo>
                          <a:pt x="4636788" y="4002872"/>
                          <a:pt x="4405703" y="4224473"/>
                          <a:pt x="4170529" y="4228553"/>
                        </a:cubicBezTo>
                        <a:cubicBezTo>
                          <a:pt x="3981583" y="4235608"/>
                          <a:pt x="3800723" y="4255412"/>
                          <a:pt x="3549596" y="4228553"/>
                        </a:cubicBezTo>
                        <a:cubicBezTo>
                          <a:pt x="3298469" y="4201694"/>
                          <a:pt x="3178339" y="4214556"/>
                          <a:pt x="2854150" y="4228553"/>
                        </a:cubicBezTo>
                        <a:cubicBezTo>
                          <a:pt x="2529961" y="4242550"/>
                          <a:pt x="2491369" y="4208095"/>
                          <a:pt x="2233216" y="4228553"/>
                        </a:cubicBezTo>
                        <a:cubicBezTo>
                          <a:pt x="1975063" y="4249011"/>
                          <a:pt x="1883219" y="4237469"/>
                          <a:pt x="1724051" y="4228553"/>
                        </a:cubicBezTo>
                        <a:cubicBezTo>
                          <a:pt x="1564884" y="4219637"/>
                          <a:pt x="1345966" y="4238718"/>
                          <a:pt x="1177630" y="4228553"/>
                        </a:cubicBezTo>
                        <a:cubicBezTo>
                          <a:pt x="1009294" y="4218388"/>
                          <a:pt x="668025" y="4222284"/>
                          <a:pt x="444928" y="4228553"/>
                        </a:cubicBezTo>
                        <a:cubicBezTo>
                          <a:pt x="257774" y="4216159"/>
                          <a:pt x="5980" y="4086138"/>
                          <a:pt x="0" y="3783625"/>
                        </a:cubicBezTo>
                        <a:cubicBezTo>
                          <a:pt x="3581" y="3606202"/>
                          <a:pt x="17556" y="3468738"/>
                          <a:pt x="0" y="3182660"/>
                        </a:cubicBezTo>
                        <a:cubicBezTo>
                          <a:pt x="-17556" y="2896582"/>
                          <a:pt x="-11994" y="2895248"/>
                          <a:pt x="0" y="2615081"/>
                        </a:cubicBezTo>
                        <a:cubicBezTo>
                          <a:pt x="11994" y="2334914"/>
                          <a:pt x="23803" y="2219135"/>
                          <a:pt x="0" y="2047503"/>
                        </a:cubicBezTo>
                        <a:cubicBezTo>
                          <a:pt x="-23803" y="1875871"/>
                          <a:pt x="-18953" y="1701005"/>
                          <a:pt x="0" y="1379763"/>
                        </a:cubicBezTo>
                        <a:cubicBezTo>
                          <a:pt x="18953" y="1058521"/>
                          <a:pt x="-33451" y="906652"/>
                          <a:pt x="0" y="4449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79A629D-5BD5-7A0E-D611-98EDB2E8A3EA}"/>
              </a:ext>
            </a:extLst>
          </p:cNvPr>
          <p:cNvSpPr/>
          <p:nvPr/>
        </p:nvSpPr>
        <p:spPr>
          <a:xfrm>
            <a:off x="6520543" y="1331794"/>
            <a:ext cx="4615457" cy="4697424"/>
          </a:xfrm>
          <a:prstGeom prst="roundRect">
            <a:avLst>
              <a:gd name="adj" fmla="val 4154"/>
            </a:avLst>
          </a:prstGeom>
          <a:noFill/>
          <a:ln w="38100" cap="rnd">
            <a:solidFill>
              <a:schemeClr val="accent1">
                <a:shade val="1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4615457"/>
                      <a:gd name="connsiteY0" fmla="*/ 444928 h 4228553"/>
                      <a:gd name="connsiteX1" fmla="*/ 444928 w 4615457"/>
                      <a:gd name="connsiteY1" fmla="*/ 0 h 4228553"/>
                      <a:gd name="connsiteX2" fmla="*/ 1140374 w 4615457"/>
                      <a:gd name="connsiteY2" fmla="*/ 0 h 4228553"/>
                      <a:gd name="connsiteX3" fmla="*/ 1724051 w 4615457"/>
                      <a:gd name="connsiteY3" fmla="*/ 0 h 4228553"/>
                      <a:gd name="connsiteX4" fmla="*/ 2270472 w 4615457"/>
                      <a:gd name="connsiteY4" fmla="*/ 0 h 4228553"/>
                      <a:gd name="connsiteX5" fmla="*/ 2928662 w 4615457"/>
                      <a:gd name="connsiteY5" fmla="*/ 0 h 4228553"/>
                      <a:gd name="connsiteX6" fmla="*/ 3512339 w 4615457"/>
                      <a:gd name="connsiteY6" fmla="*/ 0 h 4228553"/>
                      <a:gd name="connsiteX7" fmla="*/ 4170529 w 4615457"/>
                      <a:gd name="connsiteY7" fmla="*/ 0 h 4228553"/>
                      <a:gd name="connsiteX8" fmla="*/ 4615457 w 4615457"/>
                      <a:gd name="connsiteY8" fmla="*/ 444928 h 4228553"/>
                      <a:gd name="connsiteX9" fmla="*/ 4615457 w 4615457"/>
                      <a:gd name="connsiteY9" fmla="*/ 1045893 h 4228553"/>
                      <a:gd name="connsiteX10" fmla="*/ 4615457 w 4615457"/>
                      <a:gd name="connsiteY10" fmla="*/ 1713633 h 4228553"/>
                      <a:gd name="connsiteX11" fmla="*/ 4615457 w 4615457"/>
                      <a:gd name="connsiteY11" fmla="*/ 2381372 h 4228553"/>
                      <a:gd name="connsiteX12" fmla="*/ 4615457 w 4615457"/>
                      <a:gd name="connsiteY12" fmla="*/ 3015725 h 4228553"/>
                      <a:gd name="connsiteX13" fmla="*/ 4615457 w 4615457"/>
                      <a:gd name="connsiteY13" fmla="*/ 3783625 h 4228553"/>
                      <a:gd name="connsiteX14" fmla="*/ 4170529 w 4615457"/>
                      <a:gd name="connsiteY14" fmla="*/ 4228553 h 4228553"/>
                      <a:gd name="connsiteX15" fmla="*/ 3549596 w 4615457"/>
                      <a:gd name="connsiteY15" fmla="*/ 4228553 h 4228553"/>
                      <a:gd name="connsiteX16" fmla="*/ 2854150 w 4615457"/>
                      <a:gd name="connsiteY16" fmla="*/ 4228553 h 4228553"/>
                      <a:gd name="connsiteX17" fmla="*/ 2233216 w 4615457"/>
                      <a:gd name="connsiteY17" fmla="*/ 4228553 h 4228553"/>
                      <a:gd name="connsiteX18" fmla="*/ 1724051 w 4615457"/>
                      <a:gd name="connsiteY18" fmla="*/ 4228553 h 4228553"/>
                      <a:gd name="connsiteX19" fmla="*/ 1177630 w 4615457"/>
                      <a:gd name="connsiteY19" fmla="*/ 4228553 h 4228553"/>
                      <a:gd name="connsiteX20" fmla="*/ 444928 w 4615457"/>
                      <a:gd name="connsiteY20" fmla="*/ 4228553 h 4228553"/>
                      <a:gd name="connsiteX21" fmla="*/ 0 w 4615457"/>
                      <a:gd name="connsiteY21" fmla="*/ 3783625 h 4228553"/>
                      <a:gd name="connsiteX22" fmla="*/ 0 w 4615457"/>
                      <a:gd name="connsiteY22" fmla="*/ 3182660 h 4228553"/>
                      <a:gd name="connsiteX23" fmla="*/ 0 w 4615457"/>
                      <a:gd name="connsiteY23" fmla="*/ 2615081 h 4228553"/>
                      <a:gd name="connsiteX24" fmla="*/ 0 w 4615457"/>
                      <a:gd name="connsiteY24" fmla="*/ 2047503 h 4228553"/>
                      <a:gd name="connsiteX25" fmla="*/ 0 w 4615457"/>
                      <a:gd name="connsiteY25" fmla="*/ 1379763 h 4228553"/>
                      <a:gd name="connsiteX26" fmla="*/ 0 w 4615457"/>
                      <a:gd name="connsiteY26" fmla="*/ 444928 h 42285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615457" h="4228553" extrusionOk="0">
                        <a:moveTo>
                          <a:pt x="0" y="444928"/>
                        </a:moveTo>
                        <a:cubicBezTo>
                          <a:pt x="-18649" y="187698"/>
                          <a:pt x="151052" y="18071"/>
                          <a:pt x="444928" y="0"/>
                        </a:cubicBezTo>
                        <a:cubicBezTo>
                          <a:pt x="782614" y="-30989"/>
                          <a:pt x="992206" y="8076"/>
                          <a:pt x="1140374" y="0"/>
                        </a:cubicBezTo>
                        <a:cubicBezTo>
                          <a:pt x="1288542" y="-8076"/>
                          <a:pt x="1474343" y="-25534"/>
                          <a:pt x="1724051" y="0"/>
                        </a:cubicBezTo>
                        <a:cubicBezTo>
                          <a:pt x="1973759" y="25534"/>
                          <a:pt x="2031800" y="-14972"/>
                          <a:pt x="2270472" y="0"/>
                        </a:cubicBezTo>
                        <a:cubicBezTo>
                          <a:pt x="2509144" y="14972"/>
                          <a:pt x="2732742" y="-22802"/>
                          <a:pt x="2928662" y="0"/>
                        </a:cubicBezTo>
                        <a:cubicBezTo>
                          <a:pt x="3124582" y="22802"/>
                          <a:pt x="3385348" y="-23907"/>
                          <a:pt x="3512339" y="0"/>
                        </a:cubicBezTo>
                        <a:cubicBezTo>
                          <a:pt x="3639330" y="23907"/>
                          <a:pt x="3877269" y="30507"/>
                          <a:pt x="4170529" y="0"/>
                        </a:cubicBezTo>
                        <a:cubicBezTo>
                          <a:pt x="4410175" y="-57993"/>
                          <a:pt x="4600604" y="219842"/>
                          <a:pt x="4615457" y="444928"/>
                        </a:cubicBezTo>
                        <a:cubicBezTo>
                          <a:pt x="4602220" y="744647"/>
                          <a:pt x="4616222" y="787184"/>
                          <a:pt x="4615457" y="1045893"/>
                        </a:cubicBezTo>
                        <a:cubicBezTo>
                          <a:pt x="4614692" y="1304602"/>
                          <a:pt x="4620816" y="1506141"/>
                          <a:pt x="4615457" y="1713633"/>
                        </a:cubicBezTo>
                        <a:cubicBezTo>
                          <a:pt x="4610098" y="1921125"/>
                          <a:pt x="4613390" y="2220701"/>
                          <a:pt x="4615457" y="2381372"/>
                        </a:cubicBezTo>
                        <a:cubicBezTo>
                          <a:pt x="4617524" y="2542043"/>
                          <a:pt x="4628574" y="2777425"/>
                          <a:pt x="4615457" y="3015725"/>
                        </a:cubicBezTo>
                        <a:cubicBezTo>
                          <a:pt x="4602340" y="3254025"/>
                          <a:pt x="4633018" y="3407183"/>
                          <a:pt x="4615457" y="3783625"/>
                        </a:cubicBezTo>
                        <a:cubicBezTo>
                          <a:pt x="4636788" y="4002872"/>
                          <a:pt x="4405703" y="4224473"/>
                          <a:pt x="4170529" y="4228553"/>
                        </a:cubicBezTo>
                        <a:cubicBezTo>
                          <a:pt x="3981583" y="4235608"/>
                          <a:pt x="3800723" y="4255412"/>
                          <a:pt x="3549596" y="4228553"/>
                        </a:cubicBezTo>
                        <a:cubicBezTo>
                          <a:pt x="3298469" y="4201694"/>
                          <a:pt x="3178339" y="4214556"/>
                          <a:pt x="2854150" y="4228553"/>
                        </a:cubicBezTo>
                        <a:cubicBezTo>
                          <a:pt x="2529961" y="4242550"/>
                          <a:pt x="2491369" y="4208095"/>
                          <a:pt x="2233216" y="4228553"/>
                        </a:cubicBezTo>
                        <a:cubicBezTo>
                          <a:pt x="1975063" y="4249011"/>
                          <a:pt x="1883219" y="4237469"/>
                          <a:pt x="1724051" y="4228553"/>
                        </a:cubicBezTo>
                        <a:cubicBezTo>
                          <a:pt x="1564884" y="4219637"/>
                          <a:pt x="1345966" y="4238718"/>
                          <a:pt x="1177630" y="4228553"/>
                        </a:cubicBezTo>
                        <a:cubicBezTo>
                          <a:pt x="1009294" y="4218388"/>
                          <a:pt x="668025" y="4222284"/>
                          <a:pt x="444928" y="4228553"/>
                        </a:cubicBezTo>
                        <a:cubicBezTo>
                          <a:pt x="257774" y="4216159"/>
                          <a:pt x="5980" y="4086138"/>
                          <a:pt x="0" y="3783625"/>
                        </a:cubicBezTo>
                        <a:cubicBezTo>
                          <a:pt x="3581" y="3606202"/>
                          <a:pt x="17556" y="3468738"/>
                          <a:pt x="0" y="3182660"/>
                        </a:cubicBezTo>
                        <a:cubicBezTo>
                          <a:pt x="-17556" y="2896582"/>
                          <a:pt x="-11994" y="2895248"/>
                          <a:pt x="0" y="2615081"/>
                        </a:cubicBezTo>
                        <a:cubicBezTo>
                          <a:pt x="11994" y="2334914"/>
                          <a:pt x="23803" y="2219135"/>
                          <a:pt x="0" y="2047503"/>
                        </a:cubicBezTo>
                        <a:cubicBezTo>
                          <a:pt x="-23803" y="1875871"/>
                          <a:pt x="-18953" y="1701005"/>
                          <a:pt x="0" y="1379763"/>
                        </a:cubicBezTo>
                        <a:cubicBezTo>
                          <a:pt x="18953" y="1058521"/>
                          <a:pt x="-33451" y="906652"/>
                          <a:pt x="0" y="4449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6" name="Picture 55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60E809C6-B190-7581-6A77-A51D144202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976" b="8230"/>
          <a:stretch/>
        </p:blipFill>
        <p:spPr>
          <a:xfrm>
            <a:off x="5366657" y="3102074"/>
            <a:ext cx="1607312" cy="131467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14B7F42-C1A2-4B42-A459-CDD762423AB4}"/>
              </a:ext>
            </a:extLst>
          </p:cNvPr>
          <p:cNvSpPr txBox="1"/>
          <p:nvPr/>
        </p:nvSpPr>
        <p:spPr>
          <a:xfrm>
            <a:off x="7004208" y="1583721"/>
            <a:ext cx="3714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한국어 </a:t>
            </a:r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FAKE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음성 데이터 생성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267F5F-2A0B-D00D-55D8-46A248DC6E46}"/>
              </a:ext>
            </a:extLst>
          </p:cNvPr>
          <p:cNvGrpSpPr/>
          <p:nvPr/>
        </p:nvGrpSpPr>
        <p:grpSpPr>
          <a:xfrm>
            <a:off x="7663543" y="2387700"/>
            <a:ext cx="2359467" cy="1420890"/>
            <a:chOff x="1884369" y="3749084"/>
            <a:chExt cx="2993502" cy="1802711"/>
          </a:xfrm>
        </p:grpSpPr>
        <p:pic>
          <p:nvPicPr>
            <p:cNvPr id="61" name="Picture 60" descr="A head with a brain in the middle of it&#10;&#10;Description automatically generated with medium confidence">
              <a:extLst>
                <a:ext uri="{FF2B5EF4-FFF2-40B4-BE49-F238E27FC236}">
                  <a16:creationId xmlns:a16="http://schemas.microsoft.com/office/drawing/2014/main" id="{A93EA13B-E3CC-5846-C3A2-B3DB06F4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08445" y="3749084"/>
              <a:ext cx="2730500" cy="774700"/>
            </a:xfrm>
            <a:prstGeom prst="rect">
              <a:avLst/>
            </a:prstGeom>
          </p:spPr>
        </p:pic>
        <p:pic>
          <p:nvPicPr>
            <p:cNvPr id="62" name="Picture 61" descr="A microphone with a sign and a sun&#10;&#10;Description automatically generated with medium confidence">
              <a:extLst>
                <a:ext uri="{FF2B5EF4-FFF2-40B4-BE49-F238E27FC236}">
                  <a16:creationId xmlns:a16="http://schemas.microsoft.com/office/drawing/2014/main" id="{BC97E287-E399-B40E-A0F5-9095EA67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84369" y="4933169"/>
              <a:ext cx="635000" cy="596900"/>
            </a:xfrm>
            <a:prstGeom prst="rect">
              <a:avLst/>
            </a:prstGeom>
          </p:spPr>
        </p:pic>
        <p:pic>
          <p:nvPicPr>
            <p:cNvPr id="63" name="Picture 62" descr="A colorful logo of two people&#10;&#10;Description automatically generated">
              <a:extLst>
                <a:ext uri="{FF2B5EF4-FFF2-40B4-BE49-F238E27FC236}">
                  <a16:creationId xmlns:a16="http://schemas.microsoft.com/office/drawing/2014/main" id="{28B8911F-2294-755E-7A1D-86C122B69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49795" y="4810158"/>
              <a:ext cx="723900" cy="736600"/>
            </a:xfrm>
            <a:prstGeom prst="rect">
              <a:avLst/>
            </a:prstGeom>
          </p:spPr>
        </p:pic>
        <p:pic>
          <p:nvPicPr>
            <p:cNvPr id="64" name="Picture 63" descr="A group of puzzle pieces&#10;&#10;Description automatically generated">
              <a:extLst>
                <a:ext uri="{FF2B5EF4-FFF2-40B4-BE49-F238E27FC236}">
                  <a16:creationId xmlns:a16="http://schemas.microsoft.com/office/drawing/2014/main" id="{3C5CE229-5CDE-AABE-DC44-6DCF0358E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04121" y="4789795"/>
              <a:ext cx="673100" cy="762000"/>
            </a:xfrm>
            <a:prstGeom prst="rect">
              <a:avLst/>
            </a:prstGeom>
          </p:spPr>
        </p:pic>
        <p:pic>
          <p:nvPicPr>
            <p:cNvPr id="65" name="Picture 64" descr="A couple of people with rainbows&#10;&#10;Description automatically generated">
              <a:extLst>
                <a:ext uri="{FF2B5EF4-FFF2-40B4-BE49-F238E27FC236}">
                  <a16:creationId xmlns:a16="http://schemas.microsoft.com/office/drawing/2014/main" id="{D9DCC3E1-ECA8-CCCF-91AF-8636F5B3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06371" y="4798868"/>
              <a:ext cx="571500" cy="6731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1601DA5-4FC2-6138-A8EF-E7BF93AF1A41}"/>
              </a:ext>
            </a:extLst>
          </p:cNvPr>
          <p:cNvSpPr txBox="1"/>
          <p:nvPr/>
        </p:nvSpPr>
        <p:spPr>
          <a:xfrm>
            <a:off x="6913944" y="466997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09465-4F2E-3D58-2C0F-F094F4F1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506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D5FEDE-A09C-B7DF-F5F7-69780667D17D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DD16F-D663-C685-8795-D018B1330401}"/>
              </a:ext>
            </a:extLst>
          </p:cNvPr>
          <p:cNvSpPr/>
          <p:nvPr/>
        </p:nvSpPr>
        <p:spPr>
          <a:xfrm>
            <a:off x="1056000" y="6590804"/>
            <a:ext cx="576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3506F41C-F445-CB26-E0BB-2EB92B507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6577895" y="6156046"/>
            <a:ext cx="426313" cy="540000"/>
          </a:xfrm>
          <a:prstGeom prst="rect">
            <a:avLst/>
          </a:prstGeom>
        </p:spPr>
      </p:pic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E110ADF-1260-1A3A-07C8-0009DA649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3685CC3-C640-44C6-21C1-F36EB7EFB37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4. AI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55DCFE-8CCC-A926-E279-1771204775C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4089EF5-47DE-C791-CBF9-87F7F35BA641}"/>
              </a:ext>
            </a:extLst>
          </p:cNvPr>
          <p:cNvSpPr txBox="1"/>
          <p:nvPr/>
        </p:nvSpPr>
        <p:spPr>
          <a:xfrm>
            <a:off x="1056000" y="660035"/>
            <a:ext cx="300595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/>
              </a:rPr>
              <a:t>DATASET</a:t>
            </a:r>
            <a:r>
              <a:rPr lang="ko-KR" altLang="en-US" sz="3200" dirty="0">
                <a:latin typeface="Y SpotlightOTF" panose="020B0600000101010101" pitchFamily="34" charset="-127"/>
                <a:ea typeface="Y SpotlightOTF"/>
              </a:rPr>
              <a:t> 구축</a:t>
            </a:r>
            <a:endParaRPr lang="ko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DEF7A-4B3F-9CA0-88BE-04BE5A6C0FC5}"/>
              </a:ext>
            </a:extLst>
          </p:cNvPr>
          <p:cNvSpPr/>
          <p:nvPr/>
        </p:nvSpPr>
        <p:spPr>
          <a:xfrm>
            <a:off x="1382247" y="1472540"/>
            <a:ext cx="5195648" cy="70037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9" name="Picture 18" descr="A purple brain with many points&#10;&#10;Description automatically generated">
            <a:extLst>
              <a:ext uri="{FF2B5EF4-FFF2-40B4-BE49-F238E27FC236}">
                <a16:creationId xmlns:a16="http://schemas.microsoft.com/office/drawing/2014/main" id="{209ED520-0D6C-D6E5-0C72-F6BF2E4BD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410" y="3536463"/>
            <a:ext cx="892866" cy="892866"/>
          </a:xfrm>
          <a:prstGeom prst="rect">
            <a:avLst/>
          </a:prstGeom>
        </p:spPr>
      </p:pic>
      <p:pic>
        <p:nvPicPr>
          <p:cNvPr id="3" name="Picture 2" descr="A cartoon of a person's face&#10;&#10;Description automatically generated">
            <a:extLst>
              <a:ext uri="{FF2B5EF4-FFF2-40B4-BE49-F238E27FC236}">
                <a16:creationId xmlns:a16="http://schemas.microsoft.com/office/drawing/2014/main" id="{B4C46C99-132C-A4CE-5EE3-ED25B950C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0540" y="4082721"/>
            <a:ext cx="892866" cy="892866"/>
          </a:xfrm>
          <a:prstGeom prst="rect">
            <a:avLst/>
          </a:prstGeom>
        </p:spPr>
      </p:pic>
      <p:pic>
        <p:nvPicPr>
          <p:cNvPr id="18" name="Picture 17" descr="A cartoon of a person&#10;&#10;Description automatically generated">
            <a:extLst>
              <a:ext uri="{FF2B5EF4-FFF2-40B4-BE49-F238E27FC236}">
                <a16:creationId xmlns:a16="http://schemas.microsoft.com/office/drawing/2014/main" id="{A93AB879-6036-0777-EB51-5624DC6BD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8535" y="2497693"/>
            <a:ext cx="892866" cy="892866"/>
          </a:xfrm>
          <a:prstGeom prst="rect">
            <a:avLst/>
          </a:prstGeom>
        </p:spPr>
      </p:pic>
      <p:sp>
        <p:nvSpPr>
          <p:cNvPr id="20" name="Google Shape;390;g2782c997a81_3_13">
            <a:extLst>
              <a:ext uri="{FF2B5EF4-FFF2-40B4-BE49-F238E27FC236}">
                <a16:creationId xmlns:a16="http://schemas.microsoft.com/office/drawing/2014/main" id="{AD45F3A3-2567-DC70-5E39-C0A0BCFA3CCE}"/>
              </a:ext>
            </a:extLst>
          </p:cNvPr>
          <p:cNvSpPr/>
          <p:nvPr/>
        </p:nvSpPr>
        <p:spPr>
          <a:xfrm rot="1277353">
            <a:off x="3073727" y="3136885"/>
            <a:ext cx="2145442" cy="673564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73000">
                <a:srgbClr val="4AA3DD">
                  <a:alpha val="64118"/>
                </a:srgbClr>
              </a:gs>
              <a:gs pos="0">
                <a:schemeClr val="tx2">
                  <a:lumMod val="50000"/>
                  <a:lumOff val="50000"/>
                  <a:alpha val="0"/>
                </a:schemeClr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390;g2782c997a81_3_13">
            <a:extLst>
              <a:ext uri="{FF2B5EF4-FFF2-40B4-BE49-F238E27FC236}">
                <a16:creationId xmlns:a16="http://schemas.microsoft.com/office/drawing/2014/main" id="{66C544E5-BD01-EBCD-289D-55CAE3D5A370}"/>
              </a:ext>
            </a:extLst>
          </p:cNvPr>
          <p:cNvSpPr/>
          <p:nvPr/>
        </p:nvSpPr>
        <p:spPr>
          <a:xfrm>
            <a:off x="2964279" y="4334349"/>
            <a:ext cx="5625749" cy="673564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13000">
                <a:srgbClr val="FF0000">
                  <a:alpha val="68000"/>
                </a:srgbClr>
              </a:gs>
              <a:gs pos="42000">
                <a:schemeClr val="bg2">
                  <a:lumMod val="50000"/>
                  <a:alpha val="71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15F1E9-3913-014D-0F75-D2F2E393C34D}"/>
              </a:ext>
            </a:extLst>
          </p:cNvPr>
          <p:cNvSpPr txBox="1"/>
          <p:nvPr/>
        </p:nvSpPr>
        <p:spPr>
          <a:xfrm>
            <a:off x="5249069" y="486403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Trained </a:t>
            </a:r>
          </a:p>
          <a:p>
            <a:pPr algn="ctr"/>
            <a:r>
              <a:rPr lang="en-US" altLang="ko-KR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RVC Model</a:t>
            </a:r>
            <a:endParaRPr lang="en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35" name="Picture 34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6E05396B-514F-7990-83BF-3BD5306E89F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30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1084" y="4053141"/>
            <a:ext cx="863270" cy="863270"/>
          </a:xfrm>
          <a:prstGeom prst="rect">
            <a:avLst/>
          </a:prstGeom>
          <a:ln w="38100">
            <a:noFill/>
          </a:ln>
          <a:effectLst>
            <a:outerShdw blurRad="219848" sx="106000" sy="106000" algn="ctr" rotWithShape="0">
              <a:schemeClr val="bg1"/>
            </a:outerShdw>
          </a:effectLst>
        </p:spPr>
      </p:pic>
      <p:pic>
        <p:nvPicPr>
          <p:cNvPr id="38" name="Picture 37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94EECCA1-E651-43B5-A744-940CC6E26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14926" y="4053141"/>
            <a:ext cx="863270" cy="863270"/>
          </a:xfrm>
          <a:prstGeom prst="rect">
            <a:avLst/>
          </a:prstGeom>
          <a:ln w="38100">
            <a:noFill/>
          </a:ln>
          <a:effectLst>
            <a:outerShdw blurRad="219848" sx="106000" sy="106000" algn="ctr" rotWithShape="0">
              <a:schemeClr val="bg1"/>
            </a:outerShdw>
          </a:effec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425BB1-6065-6AD3-2B2A-39040B27FD93}"/>
              </a:ext>
            </a:extLst>
          </p:cNvPr>
          <p:cNvGrpSpPr/>
          <p:nvPr/>
        </p:nvGrpSpPr>
        <p:grpSpPr>
          <a:xfrm>
            <a:off x="3024652" y="2770387"/>
            <a:ext cx="1551859" cy="710828"/>
            <a:chOff x="3886415" y="2647871"/>
            <a:chExt cx="1976616" cy="905388"/>
          </a:xfrm>
        </p:grpSpPr>
        <p:pic>
          <p:nvPicPr>
            <p:cNvPr id="34" name="Picture 33" descr="A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CB01A24A-63AE-5663-5998-B4B21EFD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27418" y="2660393"/>
              <a:ext cx="892866" cy="892866"/>
            </a:xfrm>
            <a:prstGeom prst="rect">
              <a:avLst/>
            </a:prstGeom>
          </p:spPr>
        </p:pic>
        <p:pic>
          <p:nvPicPr>
            <p:cNvPr id="36" name="Picture 35" descr="A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0B7B0665-C537-354D-3D02-7E8D66C7D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86415" y="2647871"/>
              <a:ext cx="892866" cy="892866"/>
            </a:xfrm>
            <a:prstGeom prst="rect">
              <a:avLst/>
            </a:prstGeom>
          </p:spPr>
        </p:pic>
        <p:pic>
          <p:nvPicPr>
            <p:cNvPr id="41" name="Picture 40" descr="A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307E2FAB-1FF3-FAD3-D88B-2E0ED4B6C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70165" y="2660393"/>
              <a:ext cx="892866" cy="892866"/>
            </a:xfrm>
            <a:prstGeom prst="rect">
              <a:avLst/>
            </a:prstGeom>
          </p:spPr>
        </p:pic>
      </p:grpSp>
      <p:pic>
        <p:nvPicPr>
          <p:cNvPr id="7" name="Picture 6" descr="A cartoon of a person with numbers on their face&#10;&#10;Description automatically generated">
            <a:extLst>
              <a:ext uri="{FF2B5EF4-FFF2-40B4-BE49-F238E27FC236}">
                <a16:creationId xmlns:a16="http://schemas.microsoft.com/office/drawing/2014/main" id="{29E55D02-EDF6-E7FA-5153-7A4376288A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9489" y="3945716"/>
            <a:ext cx="892866" cy="89286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16FA468-D592-30EF-485B-8455169B7BD4}"/>
              </a:ext>
            </a:extLst>
          </p:cNvPr>
          <p:cNvGrpSpPr/>
          <p:nvPr/>
        </p:nvGrpSpPr>
        <p:grpSpPr>
          <a:xfrm>
            <a:off x="8987751" y="3139660"/>
            <a:ext cx="2212849" cy="2074572"/>
            <a:chOff x="8800899" y="4130803"/>
            <a:chExt cx="1064426" cy="997912"/>
          </a:xfrm>
          <a:solidFill>
            <a:schemeClr val="bg1"/>
          </a:solidFill>
        </p:grpSpPr>
        <p:pic>
          <p:nvPicPr>
            <p:cNvPr id="50" name="Graphic 49" descr="Database with solid fill">
              <a:extLst>
                <a:ext uri="{FF2B5EF4-FFF2-40B4-BE49-F238E27FC236}">
                  <a16:creationId xmlns:a16="http://schemas.microsoft.com/office/drawing/2014/main" id="{81BE8C7A-927A-7F2D-31E3-F2D9EF2CD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50925" y="4130803"/>
              <a:ext cx="914400" cy="914400"/>
            </a:xfrm>
            <a:prstGeom prst="rect">
              <a:avLst/>
            </a:prstGeom>
          </p:spPr>
        </p:pic>
        <p:pic>
          <p:nvPicPr>
            <p:cNvPr id="51" name="Picture 50" descr="A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F6429C69-0430-585D-6DC3-DF288C71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00899" y="4543940"/>
              <a:ext cx="584775" cy="584775"/>
            </a:xfrm>
            <a:prstGeom prst="rect">
              <a:avLst/>
            </a:prstGeom>
            <a:noFill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F9F5CAF-EFAF-F22A-6277-DE2F368DAE5A}"/>
              </a:ext>
            </a:extLst>
          </p:cNvPr>
          <p:cNvSpPr txBox="1"/>
          <p:nvPr/>
        </p:nvSpPr>
        <p:spPr>
          <a:xfrm>
            <a:off x="1967500" y="5010316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Target</a:t>
            </a:r>
            <a:endParaRPr lang="en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928A62-5E65-D399-52A5-816FE7BA22A3}"/>
              </a:ext>
            </a:extLst>
          </p:cNvPr>
          <p:cNvSpPr txBox="1"/>
          <p:nvPr/>
        </p:nvSpPr>
        <p:spPr>
          <a:xfrm>
            <a:off x="2009360" y="341752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B41AF7-2730-8DFD-D8D5-0CD5FDC068A0}"/>
              </a:ext>
            </a:extLst>
          </p:cNvPr>
          <p:cNvSpPr/>
          <p:nvPr/>
        </p:nvSpPr>
        <p:spPr>
          <a:xfrm>
            <a:off x="1382247" y="1472538"/>
            <a:ext cx="5195648" cy="70037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C7834E-AB8E-CCE1-DE64-261457174C3C}"/>
              </a:ext>
            </a:extLst>
          </p:cNvPr>
          <p:cNvSpPr/>
          <p:nvPr/>
        </p:nvSpPr>
        <p:spPr>
          <a:xfrm>
            <a:off x="1374895" y="1472489"/>
            <a:ext cx="5195648" cy="70037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31009-E64D-B719-295C-60002CCB3BE4}"/>
              </a:ext>
            </a:extLst>
          </p:cNvPr>
          <p:cNvSpPr txBox="1"/>
          <p:nvPr/>
        </p:nvSpPr>
        <p:spPr>
          <a:xfrm>
            <a:off x="1488119" y="1530338"/>
            <a:ext cx="868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RVC</a:t>
            </a:r>
            <a:r>
              <a:rPr lang="ko-KR" altLang="en-US" sz="32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</a:t>
            </a:r>
            <a:r>
              <a:rPr lang="en-US" altLang="ko-KR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(retrieval-based-voice-conversion)</a:t>
            </a:r>
            <a:r>
              <a:rPr lang="ko-KR" altLang="en-US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 </a:t>
            </a:r>
            <a:endParaRPr lang="en-KR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2CDE6-D086-21A2-D275-C2723F642602}"/>
              </a:ext>
            </a:extLst>
          </p:cNvPr>
          <p:cNvSpPr txBox="1"/>
          <p:nvPr/>
        </p:nvSpPr>
        <p:spPr>
          <a:xfrm>
            <a:off x="7446561" y="5057014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Deep Voice</a:t>
            </a:r>
            <a:endParaRPr lang="en-KR" sz="14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22E9A-8A4E-ECE7-CAB8-E22603819158}"/>
              </a:ext>
            </a:extLst>
          </p:cNvPr>
          <p:cNvSpPr txBox="1"/>
          <p:nvPr/>
        </p:nvSpPr>
        <p:spPr>
          <a:xfrm>
            <a:off x="2964279" y="5058343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Target Voice</a:t>
            </a:r>
            <a:endParaRPr lang="en-KR" sz="14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44E88-61E2-A64A-3D8C-804DD6F490DD}"/>
              </a:ext>
            </a:extLst>
          </p:cNvPr>
          <p:cNvSpPr txBox="1"/>
          <p:nvPr/>
        </p:nvSpPr>
        <p:spPr>
          <a:xfrm>
            <a:off x="2905575" y="2437395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 Voice</a:t>
            </a:r>
            <a:endParaRPr lang="en-KR" sz="14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70BD1-7720-1ABC-9305-E6C0E182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38872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of a child and child&#10;&#10;Description automatically generated">
            <a:extLst>
              <a:ext uri="{FF2B5EF4-FFF2-40B4-BE49-F238E27FC236}">
                <a16:creationId xmlns:a16="http://schemas.microsoft.com/office/drawing/2014/main" id="{B5A3C97E-CF9B-B1FB-18AF-59BC37C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21" y="2406722"/>
            <a:ext cx="1260000" cy="126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D361DF-2EDC-2F7B-D94D-301786742332}"/>
              </a:ext>
            </a:extLst>
          </p:cNvPr>
          <p:cNvSpPr/>
          <p:nvPr/>
        </p:nvSpPr>
        <p:spPr>
          <a:xfrm>
            <a:off x="2496201" y="4043445"/>
            <a:ext cx="1429649" cy="177006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AEBB06-95B5-06BF-2D46-17CAFD692A81}"/>
              </a:ext>
            </a:extLst>
          </p:cNvPr>
          <p:cNvSpPr/>
          <p:nvPr/>
        </p:nvSpPr>
        <p:spPr>
          <a:xfrm>
            <a:off x="9684761" y="4043788"/>
            <a:ext cx="1429649" cy="177006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CFF52C-07B4-96F4-FD10-715A4F095E0A}"/>
              </a:ext>
            </a:extLst>
          </p:cNvPr>
          <p:cNvSpPr/>
          <p:nvPr/>
        </p:nvSpPr>
        <p:spPr>
          <a:xfrm>
            <a:off x="6068264" y="4040946"/>
            <a:ext cx="1429649" cy="177006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D5FEDE-A09C-B7DF-F5F7-69780667D17D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DD16F-D663-C685-8795-D018B1330401}"/>
              </a:ext>
            </a:extLst>
          </p:cNvPr>
          <p:cNvSpPr/>
          <p:nvPr/>
        </p:nvSpPr>
        <p:spPr>
          <a:xfrm>
            <a:off x="1056000" y="6590804"/>
            <a:ext cx="576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3506F41C-F445-CB26-E0BB-2EB92B507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6577895" y="6156046"/>
            <a:ext cx="426313" cy="540000"/>
          </a:xfrm>
          <a:prstGeom prst="rect">
            <a:avLst/>
          </a:prstGeom>
        </p:spPr>
      </p:pic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E110ADF-1260-1A3A-07C8-0009DA6495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3685CC3-C640-44C6-21C1-F36EB7EFB37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4. AI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55DCFE-8CCC-A926-E279-1771204775C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E5FC7C-B8EF-9202-CD08-5B5AE91D76A7}"/>
              </a:ext>
            </a:extLst>
          </p:cNvPr>
          <p:cNvSpPr txBox="1"/>
          <p:nvPr/>
        </p:nvSpPr>
        <p:spPr>
          <a:xfrm>
            <a:off x="1056000" y="660035"/>
            <a:ext cx="300595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/>
              </a:rPr>
              <a:t>DATASE</a:t>
            </a:r>
            <a:r>
              <a:rPr lang="en-US" altLang="ko-KR" sz="3200" dirty="0">
                <a:latin typeface="Y SpotlightOTF" panose="020B0600000101010101" pitchFamily="34" charset="-127"/>
                <a:ea typeface="Y SpotlightOTF"/>
              </a:rPr>
              <a:t>T </a:t>
            </a:r>
            <a:r>
              <a:rPr lang="ko-KR" altLang="en-US" sz="3200" dirty="0">
                <a:latin typeface="Y SpotlightOTF" panose="020B0600000101010101" pitchFamily="34" charset="-127"/>
                <a:ea typeface="Y SpotlightOTF"/>
              </a:rPr>
              <a:t>구축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1C96D4-2A2F-3E04-4963-3DF9AD4FF4B8}"/>
              </a:ext>
            </a:extLst>
          </p:cNvPr>
          <p:cNvGrpSpPr/>
          <p:nvPr/>
        </p:nvGrpSpPr>
        <p:grpSpPr>
          <a:xfrm>
            <a:off x="1066551" y="1655251"/>
            <a:ext cx="2859316" cy="4161703"/>
            <a:chOff x="718976" y="1655251"/>
            <a:chExt cx="2859316" cy="4161703"/>
          </a:xfrm>
        </p:grpSpPr>
        <p:pic>
          <p:nvPicPr>
            <p:cNvPr id="25" name="Google Shape;311;p19">
              <a:extLst>
                <a:ext uri="{FF2B5EF4-FFF2-40B4-BE49-F238E27FC236}">
                  <a16:creationId xmlns:a16="http://schemas.microsoft.com/office/drawing/2014/main" id="{53579F28-56E0-E309-F48F-248275801E6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38292" y="2226722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28" name="Google Shape;315;p19">
              <a:extLst>
                <a:ext uri="{FF2B5EF4-FFF2-40B4-BE49-F238E27FC236}">
                  <a16:creationId xmlns:a16="http://schemas.microsoft.com/office/drawing/2014/main" id="{53B277A2-F73A-C0FC-A0D0-D6E9683E8A1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23228765"/>
                </p:ext>
              </p:extLst>
            </p:nvPr>
          </p:nvGraphicFramePr>
          <p:xfrm>
            <a:off x="718976" y="4046879"/>
            <a:ext cx="2859300" cy="177007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7148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48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1482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1482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90025"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REAL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KR"/>
                      </a:p>
                    </a:txBody>
                    <a:tcPr/>
                  </a:tc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FAKE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KR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90025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M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F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M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F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90025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120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210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92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124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31" name="Google Shape;318;p19">
              <a:extLst>
                <a:ext uri="{FF2B5EF4-FFF2-40B4-BE49-F238E27FC236}">
                  <a16:creationId xmlns:a16="http://schemas.microsoft.com/office/drawing/2014/main" id="{EDCC8B60-8401-1A2F-7C51-DC82759934B8}"/>
                </a:ext>
              </a:extLst>
            </p:cNvPr>
            <p:cNvSpPr txBox="1"/>
            <p:nvPr/>
          </p:nvSpPr>
          <p:spPr>
            <a:xfrm>
              <a:off x="1760674" y="1655251"/>
              <a:ext cx="1817601" cy="446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dirty="0">
                  <a:solidFill>
                    <a:schemeClr val="dk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Jua"/>
                  <a:sym typeface="Jua"/>
                </a:rPr>
                <a:t>Child</a:t>
              </a:r>
              <a:endParaRPr sz="2300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Jua"/>
                <a:sym typeface="Ju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CF9BC6F-0E14-8D1E-88A6-B1A13563694B}"/>
              </a:ext>
            </a:extLst>
          </p:cNvPr>
          <p:cNvGrpSpPr/>
          <p:nvPr/>
        </p:nvGrpSpPr>
        <p:grpSpPr>
          <a:xfrm>
            <a:off x="4600513" y="1713124"/>
            <a:ext cx="2970283" cy="4103830"/>
            <a:chOff x="4633750" y="1713124"/>
            <a:chExt cx="2970283" cy="4103830"/>
          </a:xfrm>
        </p:grpSpPr>
        <p:pic>
          <p:nvPicPr>
            <p:cNvPr id="23" name="Google Shape;309;p19">
              <a:extLst>
                <a:ext uri="{FF2B5EF4-FFF2-40B4-BE49-F238E27FC236}">
                  <a16:creationId xmlns:a16="http://schemas.microsoft.com/office/drawing/2014/main" id="{BE05887A-E2B3-15AC-F639-21801B98D1C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flipH="1">
              <a:off x="4633750" y="2226722"/>
              <a:ext cx="1540625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312;p19">
              <a:extLst>
                <a:ext uri="{FF2B5EF4-FFF2-40B4-BE49-F238E27FC236}">
                  <a16:creationId xmlns:a16="http://schemas.microsoft.com/office/drawing/2014/main" id="{93DDE7B6-5F03-561A-87B1-E7170AB13C8B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164033" y="2226722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29" name="Google Shape;316;p19">
              <a:extLst>
                <a:ext uri="{FF2B5EF4-FFF2-40B4-BE49-F238E27FC236}">
                  <a16:creationId xmlns:a16="http://schemas.microsoft.com/office/drawing/2014/main" id="{6B3BD765-62C7-94A7-5D29-40656A38E1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8749926"/>
                </p:ext>
              </p:extLst>
            </p:nvPr>
          </p:nvGraphicFramePr>
          <p:xfrm>
            <a:off x="4666342" y="4046879"/>
            <a:ext cx="2859300" cy="177007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7148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48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1482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1482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90025"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REAL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KR"/>
                      </a:p>
                    </a:txBody>
                    <a:tcPr/>
                  </a:tc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FAKE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KR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90025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M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F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M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F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90025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420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570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286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458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32" name="Google Shape;319;p19">
              <a:extLst>
                <a:ext uri="{FF2B5EF4-FFF2-40B4-BE49-F238E27FC236}">
                  <a16:creationId xmlns:a16="http://schemas.microsoft.com/office/drawing/2014/main" id="{ABC5F0A1-FF98-5C72-737C-324687E5C501}"/>
                </a:ext>
              </a:extLst>
            </p:cNvPr>
            <p:cNvSpPr txBox="1"/>
            <p:nvPr/>
          </p:nvSpPr>
          <p:spPr>
            <a:xfrm>
              <a:off x="5650044" y="1713124"/>
              <a:ext cx="930493" cy="446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dirty="0">
                  <a:solidFill>
                    <a:schemeClr val="dk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Jua"/>
                  <a:sym typeface="Jua"/>
                </a:rPr>
                <a:t>Adult</a:t>
              </a:r>
              <a:endParaRPr sz="2300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Jua"/>
                <a:sym typeface="Jua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D3ADBB9-7964-6975-E022-99DC593A1B8B}"/>
              </a:ext>
            </a:extLst>
          </p:cNvPr>
          <p:cNvGrpSpPr/>
          <p:nvPr/>
        </p:nvGrpSpPr>
        <p:grpSpPr>
          <a:xfrm>
            <a:off x="8245442" y="1655251"/>
            <a:ext cx="2879984" cy="4161703"/>
            <a:chOff x="8593024" y="1655251"/>
            <a:chExt cx="2879984" cy="4161703"/>
          </a:xfrm>
        </p:grpSpPr>
        <p:pic>
          <p:nvPicPr>
            <p:cNvPr id="24" name="Google Shape;310;p19">
              <a:extLst>
                <a:ext uri="{FF2B5EF4-FFF2-40B4-BE49-F238E27FC236}">
                  <a16:creationId xmlns:a16="http://schemas.microsoft.com/office/drawing/2014/main" id="{68AF4B42-66DC-6463-2C1A-9E9F0922F12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593024" y="2226722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30" name="Google Shape;317;p19">
              <a:extLst>
                <a:ext uri="{FF2B5EF4-FFF2-40B4-BE49-F238E27FC236}">
                  <a16:creationId xmlns:a16="http://schemas.microsoft.com/office/drawing/2014/main" id="{5ED27CBA-38B9-0EEF-BC1E-3DFD99690E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3039048"/>
                </p:ext>
              </p:extLst>
            </p:nvPr>
          </p:nvGraphicFramePr>
          <p:xfrm>
            <a:off x="8613708" y="4046879"/>
            <a:ext cx="2859300" cy="177007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7148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48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1482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1482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90025"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REAL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KR"/>
                      </a:p>
                    </a:txBody>
                    <a:tcPr/>
                  </a:tc>
                  <a:tc gridSpan="2"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FAKE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KR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90025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M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F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M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F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90025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150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150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1</a:t>
                        </a: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27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Arial"/>
                          <a:buNone/>
                        </a:pPr>
                        <a:r>
                          <a:rPr lang="en-US" sz="1800" u="none" strike="noStrike" cap="none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1</a:t>
                        </a:r>
                        <a:r>
                          <a:rPr lang="en-US" sz="1800">
                            <a:latin typeface="S-Core Dream 5 Medium" panose="020B0503030302020204" pitchFamily="34" charset="-127"/>
                            <a:ea typeface="S-Core Dream 5 Medium" panose="020B0503030302020204" pitchFamily="34" charset="-127"/>
                            <a:cs typeface="Jua"/>
                            <a:sym typeface="Jua"/>
                          </a:rPr>
                          <a:t>41</a:t>
                        </a:r>
                        <a:endParaRPr sz="1800" u="none" strike="noStrike" cap="none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Jua"/>
                          <a:sym typeface="Jua"/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33" name="Google Shape;320;p19">
              <a:extLst>
                <a:ext uri="{FF2B5EF4-FFF2-40B4-BE49-F238E27FC236}">
                  <a16:creationId xmlns:a16="http://schemas.microsoft.com/office/drawing/2014/main" id="{338B2448-F33D-C0FA-3571-0CBB7762E77B}"/>
                </a:ext>
              </a:extLst>
            </p:cNvPr>
            <p:cNvSpPr txBox="1"/>
            <p:nvPr/>
          </p:nvSpPr>
          <p:spPr>
            <a:xfrm>
              <a:off x="9756267" y="1655251"/>
              <a:ext cx="990901" cy="446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dirty="0">
                  <a:solidFill>
                    <a:schemeClr val="dk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Jua"/>
                  <a:sym typeface="Jua"/>
                </a:rPr>
                <a:t>Old</a:t>
              </a:r>
              <a:endParaRPr sz="2300" dirty="0">
                <a:solidFill>
                  <a:schemeClr val="dk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Jua"/>
                <a:sym typeface="Jua"/>
              </a:endParaRPr>
            </a:p>
          </p:txBody>
        </p:sp>
      </p:grpSp>
      <p:pic>
        <p:nvPicPr>
          <p:cNvPr id="19" name="Picture 18" descr="A cartoon of a robot&#10;&#10;Description automatically generated">
            <a:extLst>
              <a:ext uri="{FF2B5EF4-FFF2-40B4-BE49-F238E27FC236}">
                <a16:creationId xmlns:a16="http://schemas.microsoft.com/office/drawing/2014/main" id="{3642E951-123E-5309-99AC-E197F1999C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6759" y="1974319"/>
            <a:ext cx="1899867" cy="189986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66F056-A1A4-2792-FF0E-A3E3548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277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D5FEDE-A09C-B7DF-F5F7-69780667D17D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DD16F-D663-C685-8795-D018B1330401}"/>
              </a:ext>
            </a:extLst>
          </p:cNvPr>
          <p:cNvSpPr/>
          <p:nvPr/>
        </p:nvSpPr>
        <p:spPr>
          <a:xfrm>
            <a:off x="1056000" y="6590804"/>
            <a:ext cx="576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3506F41C-F445-CB26-E0BB-2EB92B507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6577895" y="6156046"/>
            <a:ext cx="426313" cy="540000"/>
          </a:xfrm>
          <a:prstGeom prst="rect">
            <a:avLst/>
          </a:prstGeom>
        </p:spPr>
      </p:pic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E110ADF-1260-1A3A-07C8-0009DA649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3685CC3-C640-44C6-21C1-F36EB7EFB37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4. AI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55DCFE-8CCC-A926-E279-1771204775C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4089EF5-47DE-C791-CBF9-87F7F35BA641}"/>
              </a:ext>
            </a:extLst>
          </p:cNvPr>
          <p:cNvSpPr txBox="1"/>
          <p:nvPr/>
        </p:nvSpPr>
        <p:spPr>
          <a:xfrm>
            <a:off x="1056000" y="660035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DATASET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구축 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55DD9-D21B-82DF-46C8-D5F1349719A0}"/>
              </a:ext>
            </a:extLst>
          </p:cNvPr>
          <p:cNvSpPr txBox="1"/>
          <p:nvPr/>
        </p:nvSpPr>
        <p:spPr>
          <a:xfrm>
            <a:off x="2414544" y="5633839"/>
            <a:ext cx="7362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총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3174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음성 데이터를 사용하여 모델 학습을 진행 </a:t>
            </a:r>
            <a:endParaRPr lang="en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01853-7A31-C8FD-0C65-6FAF8F0ED58F}"/>
              </a:ext>
            </a:extLst>
          </p:cNvPr>
          <p:cNvSpPr/>
          <p:nvPr/>
        </p:nvSpPr>
        <p:spPr>
          <a:xfrm>
            <a:off x="1229361" y="1580084"/>
            <a:ext cx="4338320" cy="3824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1BD7E-A942-6E35-7DF2-7B79495E087A}"/>
              </a:ext>
            </a:extLst>
          </p:cNvPr>
          <p:cNvSpPr txBox="1"/>
          <p:nvPr/>
        </p:nvSpPr>
        <p:spPr>
          <a:xfrm>
            <a:off x="1809538" y="1894620"/>
            <a:ext cx="316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한국어 </a:t>
            </a:r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REAL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음성 데이터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FE841C-2DC6-DE1A-FB4D-585A0E6797AF}"/>
              </a:ext>
            </a:extLst>
          </p:cNvPr>
          <p:cNvGrpSpPr/>
          <p:nvPr/>
        </p:nvGrpSpPr>
        <p:grpSpPr>
          <a:xfrm>
            <a:off x="2477036" y="3706281"/>
            <a:ext cx="2010244" cy="1210585"/>
            <a:chOff x="1884369" y="3749084"/>
            <a:chExt cx="2993502" cy="1802711"/>
          </a:xfrm>
        </p:grpSpPr>
        <p:pic>
          <p:nvPicPr>
            <p:cNvPr id="16" name="Picture 15" descr="A head with a brain in the middle of it&#10;&#10;Description automatically generated with medium confidence">
              <a:extLst>
                <a:ext uri="{FF2B5EF4-FFF2-40B4-BE49-F238E27FC236}">
                  <a16:creationId xmlns:a16="http://schemas.microsoft.com/office/drawing/2014/main" id="{E1C0AB30-3FD4-7CCA-C52A-15CF43CFC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8445" y="3749084"/>
              <a:ext cx="2730500" cy="774700"/>
            </a:xfrm>
            <a:prstGeom prst="rect">
              <a:avLst/>
            </a:prstGeom>
          </p:spPr>
        </p:pic>
        <p:pic>
          <p:nvPicPr>
            <p:cNvPr id="18" name="Picture 17" descr="A microphone with a sign and a sun&#10;&#10;Description automatically generated with medium confidence">
              <a:extLst>
                <a:ext uri="{FF2B5EF4-FFF2-40B4-BE49-F238E27FC236}">
                  <a16:creationId xmlns:a16="http://schemas.microsoft.com/office/drawing/2014/main" id="{ECA73F35-A976-E533-0F9C-935DAA41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4369" y="4933169"/>
              <a:ext cx="635000" cy="596900"/>
            </a:xfrm>
            <a:prstGeom prst="rect">
              <a:avLst/>
            </a:prstGeom>
          </p:spPr>
        </p:pic>
        <p:pic>
          <p:nvPicPr>
            <p:cNvPr id="20" name="Picture 19" descr="A colorful logo of two people&#10;&#10;Description automatically generated">
              <a:extLst>
                <a:ext uri="{FF2B5EF4-FFF2-40B4-BE49-F238E27FC236}">
                  <a16:creationId xmlns:a16="http://schemas.microsoft.com/office/drawing/2014/main" id="{745169C1-3FFE-C770-CFD8-662D1A01F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49795" y="4810158"/>
              <a:ext cx="723900" cy="736600"/>
            </a:xfrm>
            <a:prstGeom prst="rect">
              <a:avLst/>
            </a:prstGeom>
          </p:spPr>
        </p:pic>
        <p:pic>
          <p:nvPicPr>
            <p:cNvPr id="23" name="Picture 22" descr="A group of puzzle pieces&#10;&#10;Description automatically generated">
              <a:extLst>
                <a:ext uri="{FF2B5EF4-FFF2-40B4-BE49-F238E27FC236}">
                  <a16:creationId xmlns:a16="http://schemas.microsoft.com/office/drawing/2014/main" id="{657B7ABA-61CB-6412-447C-61DB88EE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04121" y="4789795"/>
              <a:ext cx="673100" cy="762000"/>
            </a:xfrm>
            <a:prstGeom prst="rect">
              <a:avLst/>
            </a:prstGeom>
          </p:spPr>
        </p:pic>
        <p:pic>
          <p:nvPicPr>
            <p:cNvPr id="24" name="Picture 23" descr="A couple of people with rainbows&#10;&#10;Description automatically generated">
              <a:extLst>
                <a:ext uri="{FF2B5EF4-FFF2-40B4-BE49-F238E27FC236}">
                  <a16:creationId xmlns:a16="http://schemas.microsoft.com/office/drawing/2014/main" id="{2C8404CA-23D8-E24D-6711-895D32A0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06371" y="4798868"/>
              <a:ext cx="571500" cy="673100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9D28622-4A62-BF35-24AD-69A718E2120A}"/>
              </a:ext>
            </a:extLst>
          </p:cNvPr>
          <p:cNvSpPr/>
          <p:nvPr/>
        </p:nvSpPr>
        <p:spPr>
          <a:xfrm>
            <a:off x="2419014" y="2639565"/>
            <a:ext cx="2068266" cy="8396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2F06C6-A1A3-A42B-1D42-F09A7E203A64}"/>
              </a:ext>
            </a:extLst>
          </p:cNvPr>
          <p:cNvSpPr txBox="1"/>
          <p:nvPr/>
        </p:nvSpPr>
        <p:spPr>
          <a:xfrm>
            <a:off x="2386717" y="2695127"/>
            <a:ext cx="2169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400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1620</a:t>
            </a:r>
            <a:r>
              <a:rPr lang="ko-KR" altLang="en-US" sz="4400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</a:t>
            </a:r>
            <a:endParaRPr lang="en-KR" sz="4400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3CDD75-68E5-1F63-91A9-7F8AAE39BDDA}"/>
              </a:ext>
            </a:extLst>
          </p:cNvPr>
          <p:cNvSpPr/>
          <p:nvPr/>
        </p:nvSpPr>
        <p:spPr>
          <a:xfrm>
            <a:off x="6624319" y="1567151"/>
            <a:ext cx="4338320" cy="3824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CBA4F-FC33-71A7-25DB-5ECD42B8D697}"/>
              </a:ext>
            </a:extLst>
          </p:cNvPr>
          <p:cNvSpPr txBox="1"/>
          <p:nvPr/>
        </p:nvSpPr>
        <p:spPr>
          <a:xfrm>
            <a:off x="7204496" y="1881687"/>
            <a:ext cx="316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한국어 </a:t>
            </a:r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FAKE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음성 데이터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4AECC1-6E6F-F14B-A83C-62B54331A872}"/>
              </a:ext>
            </a:extLst>
          </p:cNvPr>
          <p:cNvSpPr/>
          <p:nvPr/>
        </p:nvSpPr>
        <p:spPr>
          <a:xfrm>
            <a:off x="7813972" y="2626632"/>
            <a:ext cx="2068266" cy="839676"/>
          </a:xfrm>
          <a:prstGeom prst="rect">
            <a:avLst/>
          </a:prstGeom>
          <a:solidFill>
            <a:srgbClr val="DF7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725D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B0B1BD-895A-9AC7-5548-F18885C2074A}"/>
              </a:ext>
            </a:extLst>
          </p:cNvPr>
          <p:cNvSpPr txBox="1"/>
          <p:nvPr/>
        </p:nvSpPr>
        <p:spPr>
          <a:xfrm>
            <a:off x="7781675" y="2682194"/>
            <a:ext cx="2169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400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1554</a:t>
            </a:r>
            <a:r>
              <a:rPr lang="ko-KR" altLang="en-US" sz="4400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개</a:t>
            </a:r>
            <a:endParaRPr lang="en-KR" sz="4400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D28B3E-003E-6A6A-7E00-F3CEA5C1D421}"/>
              </a:ext>
            </a:extLst>
          </p:cNvPr>
          <p:cNvSpPr/>
          <p:nvPr/>
        </p:nvSpPr>
        <p:spPr>
          <a:xfrm>
            <a:off x="7936130" y="4030487"/>
            <a:ext cx="1807337" cy="620622"/>
          </a:xfrm>
          <a:prstGeom prst="roundRect">
            <a:avLst/>
          </a:prstGeom>
          <a:solidFill>
            <a:srgbClr val="082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8" name="Picture 47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78F540F-B9DD-2420-D3CD-3DBF2DA2CC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200" t="33939" r="32804" b="29296"/>
          <a:stretch/>
        </p:blipFill>
        <p:spPr>
          <a:xfrm>
            <a:off x="7955832" y="4087950"/>
            <a:ext cx="1754436" cy="5202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1E103-5B8A-FB35-412B-969CB977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870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0194C86-CD8B-0221-1272-3445772C35E4}"/>
              </a:ext>
            </a:extLst>
          </p:cNvPr>
          <p:cNvGrpSpPr/>
          <p:nvPr/>
        </p:nvGrpSpPr>
        <p:grpSpPr>
          <a:xfrm>
            <a:off x="877957" y="1401852"/>
            <a:ext cx="3244330" cy="4662051"/>
            <a:chOff x="4409163" y="1387068"/>
            <a:chExt cx="3244330" cy="4662051"/>
          </a:xfrm>
          <a:solidFill>
            <a:schemeClr val="bg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132BFDF-C78B-839F-C694-E1A07809DD9B}"/>
                </a:ext>
              </a:extLst>
            </p:cNvPr>
            <p:cNvSpPr/>
            <p:nvPr/>
          </p:nvSpPr>
          <p:spPr>
            <a:xfrm>
              <a:off x="4409163" y="1387068"/>
              <a:ext cx="3244330" cy="4662051"/>
            </a:xfrm>
            <a:prstGeom prst="roundRect">
              <a:avLst>
                <a:gd name="adj" fmla="val 4154"/>
              </a:avLst>
            </a:prstGeom>
            <a:grpFill/>
            <a:ln w="38100" cap="rnd">
              <a:solidFill>
                <a:schemeClr val="accent1">
                  <a:shade val="1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4615457"/>
                        <a:gd name="connsiteY0" fmla="*/ 444928 h 4228553"/>
                        <a:gd name="connsiteX1" fmla="*/ 444928 w 4615457"/>
                        <a:gd name="connsiteY1" fmla="*/ 0 h 4228553"/>
                        <a:gd name="connsiteX2" fmla="*/ 1140374 w 4615457"/>
                        <a:gd name="connsiteY2" fmla="*/ 0 h 4228553"/>
                        <a:gd name="connsiteX3" fmla="*/ 1724051 w 4615457"/>
                        <a:gd name="connsiteY3" fmla="*/ 0 h 4228553"/>
                        <a:gd name="connsiteX4" fmla="*/ 2270472 w 4615457"/>
                        <a:gd name="connsiteY4" fmla="*/ 0 h 4228553"/>
                        <a:gd name="connsiteX5" fmla="*/ 2928662 w 4615457"/>
                        <a:gd name="connsiteY5" fmla="*/ 0 h 4228553"/>
                        <a:gd name="connsiteX6" fmla="*/ 3512339 w 4615457"/>
                        <a:gd name="connsiteY6" fmla="*/ 0 h 4228553"/>
                        <a:gd name="connsiteX7" fmla="*/ 4170529 w 4615457"/>
                        <a:gd name="connsiteY7" fmla="*/ 0 h 4228553"/>
                        <a:gd name="connsiteX8" fmla="*/ 4615457 w 4615457"/>
                        <a:gd name="connsiteY8" fmla="*/ 444928 h 4228553"/>
                        <a:gd name="connsiteX9" fmla="*/ 4615457 w 4615457"/>
                        <a:gd name="connsiteY9" fmla="*/ 1045893 h 4228553"/>
                        <a:gd name="connsiteX10" fmla="*/ 4615457 w 4615457"/>
                        <a:gd name="connsiteY10" fmla="*/ 1713633 h 4228553"/>
                        <a:gd name="connsiteX11" fmla="*/ 4615457 w 4615457"/>
                        <a:gd name="connsiteY11" fmla="*/ 2381372 h 4228553"/>
                        <a:gd name="connsiteX12" fmla="*/ 4615457 w 4615457"/>
                        <a:gd name="connsiteY12" fmla="*/ 3015725 h 4228553"/>
                        <a:gd name="connsiteX13" fmla="*/ 4615457 w 4615457"/>
                        <a:gd name="connsiteY13" fmla="*/ 3783625 h 4228553"/>
                        <a:gd name="connsiteX14" fmla="*/ 4170529 w 4615457"/>
                        <a:gd name="connsiteY14" fmla="*/ 4228553 h 4228553"/>
                        <a:gd name="connsiteX15" fmla="*/ 3549596 w 4615457"/>
                        <a:gd name="connsiteY15" fmla="*/ 4228553 h 4228553"/>
                        <a:gd name="connsiteX16" fmla="*/ 2854150 w 4615457"/>
                        <a:gd name="connsiteY16" fmla="*/ 4228553 h 4228553"/>
                        <a:gd name="connsiteX17" fmla="*/ 2233216 w 4615457"/>
                        <a:gd name="connsiteY17" fmla="*/ 4228553 h 4228553"/>
                        <a:gd name="connsiteX18" fmla="*/ 1724051 w 4615457"/>
                        <a:gd name="connsiteY18" fmla="*/ 4228553 h 4228553"/>
                        <a:gd name="connsiteX19" fmla="*/ 1177630 w 4615457"/>
                        <a:gd name="connsiteY19" fmla="*/ 4228553 h 4228553"/>
                        <a:gd name="connsiteX20" fmla="*/ 444928 w 4615457"/>
                        <a:gd name="connsiteY20" fmla="*/ 4228553 h 4228553"/>
                        <a:gd name="connsiteX21" fmla="*/ 0 w 4615457"/>
                        <a:gd name="connsiteY21" fmla="*/ 3783625 h 4228553"/>
                        <a:gd name="connsiteX22" fmla="*/ 0 w 4615457"/>
                        <a:gd name="connsiteY22" fmla="*/ 3182660 h 4228553"/>
                        <a:gd name="connsiteX23" fmla="*/ 0 w 4615457"/>
                        <a:gd name="connsiteY23" fmla="*/ 2615081 h 4228553"/>
                        <a:gd name="connsiteX24" fmla="*/ 0 w 4615457"/>
                        <a:gd name="connsiteY24" fmla="*/ 2047503 h 4228553"/>
                        <a:gd name="connsiteX25" fmla="*/ 0 w 4615457"/>
                        <a:gd name="connsiteY25" fmla="*/ 1379763 h 4228553"/>
                        <a:gd name="connsiteX26" fmla="*/ 0 w 4615457"/>
                        <a:gd name="connsiteY26" fmla="*/ 444928 h 42285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4615457" h="4228553" extrusionOk="0">
                          <a:moveTo>
                            <a:pt x="0" y="444928"/>
                          </a:moveTo>
                          <a:cubicBezTo>
                            <a:pt x="-18649" y="187698"/>
                            <a:pt x="151052" y="18071"/>
                            <a:pt x="444928" y="0"/>
                          </a:cubicBezTo>
                          <a:cubicBezTo>
                            <a:pt x="782614" y="-30989"/>
                            <a:pt x="992206" y="8076"/>
                            <a:pt x="1140374" y="0"/>
                          </a:cubicBezTo>
                          <a:cubicBezTo>
                            <a:pt x="1288542" y="-8076"/>
                            <a:pt x="1474343" y="-25534"/>
                            <a:pt x="1724051" y="0"/>
                          </a:cubicBezTo>
                          <a:cubicBezTo>
                            <a:pt x="1973759" y="25534"/>
                            <a:pt x="2031800" y="-14972"/>
                            <a:pt x="2270472" y="0"/>
                          </a:cubicBezTo>
                          <a:cubicBezTo>
                            <a:pt x="2509144" y="14972"/>
                            <a:pt x="2732742" y="-22802"/>
                            <a:pt x="2928662" y="0"/>
                          </a:cubicBezTo>
                          <a:cubicBezTo>
                            <a:pt x="3124582" y="22802"/>
                            <a:pt x="3385348" y="-23907"/>
                            <a:pt x="3512339" y="0"/>
                          </a:cubicBezTo>
                          <a:cubicBezTo>
                            <a:pt x="3639330" y="23907"/>
                            <a:pt x="3877269" y="30507"/>
                            <a:pt x="4170529" y="0"/>
                          </a:cubicBezTo>
                          <a:cubicBezTo>
                            <a:pt x="4410175" y="-57993"/>
                            <a:pt x="4600604" y="219842"/>
                            <a:pt x="4615457" y="444928"/>
                          </a:cubicBezTo>
                          <a:cubicBezTo>
                            <a:pt x="4602220" y="744647"/>
                            <a:pt x="4616222" y="787184"/>
                            <a:pt x="4615457" y="1045893"/>
                          </a:cubicBezTo>
                          <a:cubicBezTo>
                            <a:pt x="4614692" y="1304602"/>
                            <a:pt x="4620816" y="1506141"/>
                            <a:pt x="4615457" y="1713633"/>
                          </a:cubicBezTo>
                          <a:cubicBezTo>
                            <a:pt x="4610098" y="1921125"/>
                            <a:pt x="4613390" y="2220701"/>
                            <a:pt x="4615457" y="2381372"/>
                          </a:cubicBezTo>
                          <a:cubicBezTo>
                            <a:pt x="4617524" y="2542043"/>
                            <a:pt x="4628574" y="2777425"/>
                            <a:pt x="4615457" y="3015725"/>
                          </a:cubicBezTo>
                          <a:cubicBezTo>
                            <a:pt x="4602340" y="3254025"/>
                            <a:pt x="4633018" y="3407183"/>
                            <a:pt x="4615457" y="3783625"/>
                          </a:cubicBezTo>
                          <a:cubicBezTo>
                            <a:pt x="4636788" y="4002872"/>
                            <a:pt x="4405703" y="4224473"/>
                            <a:pt x="4170529" y="4228553"/>
                          </a:cubicBezTo>
                          <a:cubicBezTo>
                            <a:pt x="3981583" y="4235608"/>
                            <a:pt x="3800723" y="4255412"/>
                            <a:pt x="3549596" y="4228553"/>
                          </a:cubicBezTo>
                          <a:cubicBezTo>
                            <a:pt x="3298469" y="4201694"/>
                            <a:pt x="3178339" y="4214556"/>
                            <a:pt x="2854150" y="4228553"/>
                          </a:cubicBezTo>
                          <a:cubicBezTo>
                            <a:pt x="2529961" y="4242550"/>
                            <a:pt x="2491369" y="4208095"/>
                            <a:pt x="2233216" y="4228553"/>
                          </a:cubicBezTo>
                          <a:cubicBezTo>
                            <a:pt x="1975063" y="4249011"/>
                            <a:pt x="1883219" y="4237469"/>
                            <a:pt x="1724051" y="4228553"/>
                          </a:cubicBezTo>
                          <a:cubicBezTo>
                            <a:pt x="1564884" y="4219637"/>
                            <a:pt x="1345966" y="4238718"/>
                            <a:pt x="1177630" y="4228553"/>
                          </a:cubicBezTo>
                          <a:cubicBezTo>
                            <a:pt x="1009294" y="4218388"/>
                            <a:pt x="668025" y="4222284"/>
                            <a:pt x="444928" y="4228553"/>
                          </a:cubicBezTo>
                          <a:cubicBezTo>
                            <a:pt x="257774" y="4216159"/>
                            <a:pt x="5980" y="4086138"/>
                            <a:pt x="0" y="3783625"/>
                          </a:cubicBezTo>
                          <a:cubicBezTo>
                            <a:pt x="3581" y="3606202"/>
                            <a:pt x="17556" y="3468738"/>
                            <a:pt x="0" y="3182660"/>
                          </a:cubicBezTo>
                          <a:cubicBezTo>
                            <a:pt x="-17556" y="2896582"/>
                            <a:pt x="-11994" y="2895248"/>
                            <a:pt x="0" y="2615081"/>
                          </a:cubicBezTo>
                          <a:cubicBezTo>
                            <a:pt x="11994" y="2334914"/>
                            <a:pt x="23803" y="2219135"/>
                            <a:pt x="0" y="2047503"/>
                          </a:cubicBezTo>
                          <a:cubicBezTo>
                            <a:pt x="-23803" y="1875871"/>
                            <a:pt x="-18953" y="1701005"/>
                            <a:pt x="0" y="1379763"/>
                          </a:cubicBezTo>
                          <a:cubicBezTo>
                            <a:pt x="18953" y="1058521"/>
                            <a:pt x="-33451" y="906652"/>
                            <a:pt x="0" y="4449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7E23C4-F782-13E5-954C-BD77376E0D36}"/>
                </a:ext>
              </a:extLst>
            </p:cNvPr>
            <p:cNvSpPr txBox="1"/>
            <p:nvPr/>
          </p:nvSpPr>
          <p:spPr>
            <a:xfrm>
              <a:off x="5938963" y="4506190"/>
              <a:ext cx="184731" cy="3795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AD5FEDE-A09C-B7DF-F5F7-69780667D17D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DD16F-D663-C685-8795-D018B1330401}"/>
              </a:ext>
            </a:extLst>
          </p:cNvPr>
          <p:cNvSpPr/>
          <p:nvPr/>
        </p:nvSpPr>
        <p:spPr>
          <a:xfrm>
            <a:off x="1056000" y="6590804"/>
            <a:ext cx="576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3506F41C-F445-CB26-E0BB-2EB92B507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6577895" y="6156046"/>
            <a:ext cx="426313" cy="540000"/>
          </a:xfrm>
          <a:prstGeom prst="rect">
            <a:avLst/>
          </a:prstGeom>
        </p:spPr>
      </p:pic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E110ADF-1260-1A3A-07C8-0009DA649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3685CC3-C640-44C6-21C1-F36EB7EFB37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4. AI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55DCFE-8CCC-A926-E279-1771204775C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DE0077-E5FC-5B4C-AE03-89FE8612A2E3}"/>
              </a:ext>
            </a:extLst>
          </p:cNvPr>
          <p:cNvSpPr txBox="1"/>
          <p:nvPr/>
        </p:nvSpPr>
        <p:spPr>
          <a:xfrm>
            <a:off x="4106999" y="1586780"/>
            <a:ext cx="398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초 간격 </a:t>
            </a:r>
            <a:r>
              <a:rPr lang="ko-KR" altLang="en-US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슬라이싱</a:t>
            </a:r>
            <a:endParaRPr lang="ko-KR" altLang="en-US" b="0" dirty="0"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1D76C-6A3F-9371-4EC0-5C08CB2AECD2}"/>
              </a:ext>
            </a:extLst>
          </p:cNvPr>
          <p:cNvSpPr txBox="1"/>
          <p:nvPr/>
        </p:nvSpPr>
        <p:spPr>
          <a:xfrm>
            <a:off x="1056000" y="660035"/>
            <a:ext cx="2608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DATA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32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전처리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6EA09A-51AD-F35B-B68C-D656997309F6}"/>
              </a:ext>
            </a:extLst>
          </p:cNvPr>
          <p:cNvSpPr/>
          <p:nvPr/>
        </p:nvSpPr>
        <p:spPr>
          <a:xfrm>
            <a:off x="8085002" y="1401853"/>
            <a:ext cx="3244330" cy="4662051"/>
          </a:xfrm>
          <a:prstGeom prst="roundRect">
            <a:avLst>
              <a:gd name="adj" fmla="val 4154"/>
            </a:avLst>
          </a:prstGeom>
          <a:noFill/>
          <a:ln w="38100" cap="rnd">
            <a:solidFill>
              <a:schemeClr val="accent1">
                <a:shade val="1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4615457"/>
                      <a:gd name="connsiteY0" fmla="*/ 444928 h 4228553"/>
                      <a:gd name="connsiteX1" fmla="*/ 444928 w 4615457"/>
                      <a:gd name="connsiteY1" fmla="*/ 0 h 4228553"/>
                      <a:gd name="connsiteX2" fmla="*/ 1140374 w 4615457"/>
                      <a:gd name="connsiteY2" fmla="*/ 0 h 4228553"/>
                      <a:gd name="connsiteX3" fmla="*/ 1724051 w 4615457"/>
                      <a:gd name="connsiteY3" fmla="*/ 0 h 4228553"/>
                      <a:gd name="connsiteX4" fmla="*/ 2270472 w 4615457"/>
                      <a:gd name="connsiteY4" fmla="*/ 0 h 4228553"/>
                      <a:gd name="connsiteX5" fmla="*/ 2928662 w 4615457"/>
                      <a:gd name="connsiteY5" fmla="*/ 0 h 4228553"/>
                      <a:gd name="connsiteX6" fmla="*/ 3512339 w 4615457"/>
                      <a:gd name="connsiteY6" fmla="*/ 0 h 4228553"/>
                      <a:gd name="connsiteX7" fmla="*/ 4170529 w 4615457"/>
                      <a:gd name="connsiteY7" fmla="*/ 0 h 4228553"/>
                      <a:gd name="connsiteX8" fmla="*/ 4615457 w 4615457"/>
                      <a:gd name="connsiteY8" fmla="*/ 444928 h 4228553"/>
                      <a:gd name="connsiteX9" fmla="*/ 4615457 w 4615457"/>
                      <a:gd name="connsiteY9" fmla="*/ 1045893 h 4228553"/>
                      <a:gd name="connsiteX10" fmla="*/ 4615457 w 4615457"/>
                      <a:gd name="connsiteY10" fmla="*/ 1713633 h 4228553"/>
                      <a:gd name="connsiteX11" fmla="*/ 4615457 w 4615457"/>
                      <a:gd name="connsiteY11" fmla="*/ 2381372 h 4228553"/>
                      <a:gd name="connsiteX12" fmla="*/ 4615457 w 4615457"/>
                      <a:gd name="connsiteY12" fmla="*/ 3015725 h 4228553"/>
                      <a:gd name="connsiteX13" fmla="*/ 4615457 w 4615457"/>
                      <a:gd name="connsiteY13" fmla="*/ 3783625 h 4228553"/>
                      <a:gd name="connsiteX14" fmla="*/ 4170529 w 4615457"/>
                      <a:gd name="connsiteY14" fmla="*/ 4228553 h 4228553"/>
                      <a:gd name="connsiteX15" fmla="*/ 3549596 w 4615457"/>
                      <a:gd name="connsiteY15" fmla="*/ 4228553 h 4228553"/>
                      <a:gd name="connsiteX16" fmla="*/ 2854150 w 4615457"/>
                      <a:gd name="connsiteY16" fmla="*/ 4228553 h 4228553"/>
                      <a:gd name="connsiteX17" fmla="*/ 2233216 w 4615457"/>
                      <a:gd name="connsiteY17" fmla="*/ 4228553 h 4228553"/>
                      <a:gd name="connsiteX18" fmla="*/ 1724051 w 4615457"/>
                      <a:gd name="connsiteY18" fmla="*/ 4228553 h 4228553"/>
                      <a:gd name="connsiteX19" fmla="*/ 1177630 w 4615457"/>
                      <a:gd name="connsiteY19" fmla="*/ 4228553 h 4228553"/>
                      <a:gd name="connsiteX20" fmla="*/ 444928 w 4615457"/>
                      <a:gd name="connsiteY20" fmla="*/ 4228553 h 4228553"/>
                      <a:gd name="connsiteX21" fmla="*/ 0 w 4615457"/>
                      <a:gd name="connsiteY21" fmla="*/ 3783625 h 4228553"/>
                      <a:gd name="connsiteX22" fmla="*/ 0 w 4615457"/>
                      <a:gd name="connsiteY22" fmla="*/ 3182660 h 4228553"/>
                      <a:gd name="connsiteX23" fmla="*/ 0 w 4615457"/>
                      <a:gd name="connsiteY23" fmla="*/ 2615081 h 4228553"/>
                      <a:gd name="connsiteX24" fmla="*/ 0 w 4615457"/>
                      <a:gd name="connsiteY24" fmla="*/ 2047503 h 4228553"/>
                      <a:gd name="connsiteX25" fmla="*/ 0 w 4615457"/>
                      <a:gd name="connsiteY25" fmla="*/ 1379763 h 4228553"/>
                      <a:gd name="connsiteX26" fmla="*/ 0 w 4615457"/>
                      <a:gd name="connsiteY26" fmla="*/ 444928 h 42285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615457" h="4228553" extrusionOk="0">
                        <a:moveTo>
                          <a:pt x="0" y="444928"/>
                        </a:moveTo>
                        <a:cubicBezTo>
                          <a:pt x="-18649" y="187698"/>
                          <a:pt x="151052" y="18071"/>
                          <a:pt x="444928" y="0"/>
                        </a:cubicBezTo>
                        <a:cubicBezTo>
                          <a:pt x="782614" y="-30989"/>
                          <a:pt x="992206" y="8076"/>
                          <a:pt x="1140374" y="0"/>
                        </a:cubicBezTo>
                        <a:cubicBezTo>
                          <a:pt x="1288542" y="-8076"/>
                          <a:pt x="1474343" y="-25534"/>
                          <a:pt x="1724051" y="0"/>
                        </a:cubicBezTo>
                        <a:cubicBezTo>
                          <a:pt x="1973759" y="25534"/>
                          <a:pt x="2031800" y="-14972"/>
                          <a:pt x="2270472" y="0"/>
                        </a:cubicBezTo>
                        <a:cubicBezTo>
                          <a:pt x="2509144" y="14972"/>
                          <a:pt x="2732742" y="-22802"/>
                          <a:pt x="2928662" y="0"/>
                        </a:cubicBezTo>
                        <a:cubicBezTo>
                          <a:pt x="3124582" y="22802"/>
                          <a:pt x="3385348" y="-23907"/>
                          <a:pt x="3512339" y="0"/>
                        </a:cubicBezTo>
                        <a:cubicBezTo>
                          <a:pt x="3639330" y="23907"/>
                          <a:pt x="3877269" y="30507"/>
                          <a:pt x="4170529" y="0"/>
                        </a:cubicBezTo>
                        <a:cubicBezTo>
                          <a:pt x="4410175" y="-57993"/>
                          <a:pt x="4600604" y="219842"/>
                          <a:pt x="4615457" y="444928"/>
                        </a:cubicBezTo>
                        <a:cubicBezTo>
                          <a:pt x="4602220" y="744647"/>
                          <a:pt x="4616222" y="787184"/>
                          <a:pt x="4615457" y="1045893"/>
                        </a:cubicBezTo>
                        <a:cubicBezTo>
                          <a:pt x="4614692" y="1304602"/>
                          <a:pt x="4620816" y="1506141"/>
                          <a:pt x="4615457" y="1713633"/>
                        </a:cubicBezTo>
                        <a:cubicBezTo>
                          <a:pt x="4610098" y="1921125"/>
                          <a:pt x="4613390" y="2220701"/>
                          <a:pt x="4615457" y="2381372"/>
                        </a:cubicBezTo>
                        <a:cubicBezTo>
                          <a:pt x="4617524" y="2542043"/>
                          <a:pt x="4628574" y="2777425"/>
                          <a:pt x="4615457" y="3015725"/>
                        </a:cubicBezTo>
                        <a:cubicBezTo>
                          <a:pt x="4602340" y="3254025"/>
                          <a:pt x="4633018" y="3407183"/>
                          <a:pt x="4615457" y="3783625"/>
                        </a:cubicBezTo>
                        <a:cubicBezTo>
                          <a:pt x="4636788" y="4002872"/>
                          <a:pt x="4405703" y="4224473"/>
                          <a:pt x="4170529" y="4228553"/>
                        </a:cubicBezTo>
                        <a:cubicBezTo>
                          <a:pt x="3981583" y="4235608"/>
                          <a:pt x="3800723" y="4255412"/>
                          <a:pt x="3549596" y="4228553"/>
                        </a:cubicBezTo>
                        <a:cubicBezTo>
                          <a:pt x="3298469" y="4201694"/>
                          <a:pt x="3178339" y="4214556"/>
                          <a:pt x="2854150" y="4228553"/>
                        </a:cubicBezTo>
                        <a:cubicBezTo>
                          <a:pt x="2529961" y="4242550"/>
                          <a:pt x="2491369" y="4208095"/>
                          <a:pt x="2233216" y="4228553"/>
                        </a:cubicBezTo>
                        <a:cubicBezTo>
                          <a:pt x="1975063" y="4249011"/>
                          <a:pt x="1883219" y="4237469"/>
                          <a:pt x="1724051" y="4228553"/>
                        </a:cubicBezTo>
                        <a:cubicBezTo>
                          <a:pt x="1564884" y="4219637"/>
                          <a:pt x="1345966" y="4238718"/>
                          <a:pt x="1177630" y="4228553"/>
                        </a:cubicBezTo>
                        <a:cubicBezTo>
                          <a:pt x="1009294" y="4218388"/>
                          <a:pt x="668025" y="4222284"/>
                          <a:pt x="444928" y="4228553"/>
                        </a:cubicBezTo>
                        <a:cubicBezTo>
                          <a:pt x="257774" y="4216159"/>
                          <a:pt x="5980" y="4086138"/>
                          <a:pt x="0" y="3783625"/>
                        </a:cubicBezTo>
                        <a:cubicBezTo>
                          <a:pt x="3581" y="3606202"/>
                          <a:pt x="17556" y="3468738"/>
                          <a:pt x="0" y="3182660"/>
                        </a:cubicBezTo>
                        <a:cubicBezTo>
                          <a:pt x="-17556" y="2896582"/>
                          <a:pt x="-11994" y="2895248"/>
                          <a:pt x="0" y="2615081"/>
                        </a:cubicBezTo>
                        <a:cubicBezTo>
                          <a:pt x="11994" y="2334914"/>
                          <a:pt x="23803" y="2219135"/>
                          <a:pt x="0" y="2047503"/>
                        </a:cubicBezTo>
                        <a:cubicBezTo>
                          <a:pt x="-23803" y="1875871"/>
                          <a:pt x="-18953" y="1701005"/>
                          <a:pt x="0" y="1379763"/>
                        </a:cubicBezTo>
                        <a:cubicBezTo>
                          <a:pt x="18953" y="1058521"/>
                          <a:pt x="-33451" y="906652"/>
                          <a:pt x="0" y="4449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3F6C0-8996-300F-E276-8A5B1E4A56FB}"/>
              </a:ext>
            </a:extLst>
          </p:cNvPr>
          <p:cNvSpPr txBox="1"/>
          <p:nvPr/>
        </p:nvSpPr>
        <p:spPr>
          <a:xfrm>
            <a:off x="7713624" y="1606692"/>
            <a:ext cx="398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Mel spectrogram</a:t>
            </a:r>
            <a:endParaRPr lang="ko-KR" altLang="en-US" b="0" dirty="0"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15" descr="A blue and green background&#10;&#10;Description automatically generated">
            <a:extLst>
              <a:ext uri="{FF2B5EF4-FFF2-40B4-BE49-F238E27FC236}">
                <a16:creationId xmlns:a16="http://schemas.microsoft.com/office/drawing/2014/main" id="{A1791419-6326-5231-EDEC-BB96A6CC90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17" t="8525" r="16848" b="13864"/>
          <a:stretch/>
        </p:blipFill>
        <p:spPr>
          <a:xfrm>
            <a:off x="8353351" y="2170501"/>
            <a:ext cx="2707630" cy="1988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773BCD0-DAA5-A506-A24B-5C4DB1ECA5BE}"/>
              </a:ext>
            </a:extLst>
          </p:cNvPr>
          <p:cNvGrpSpPr/>
          <p:nvPr/>
        </p:nvGrpSpPr>
        <p:grpSpPr>
          <a:xfrm>
            <a:off x="4493663" y="1401852"/>
            <a:ext cx="3244330" cy="4662051"/>
            <a:chOff x="4409163" y="1387068"/>
            <a:chExt cx="3244330" cy="466205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0F1476-EFA4-F45B-3100-1C332E1967F9}"/>
                </a:ext>
              </a:extLst>
            </p:cNvPr>
            <p:cNvSpPr/>
            <p:nvPr/>
          </p:nvSpPr>
          <p:spPr>
            <a:xfrm>
              <a:off x="4409163" y="1387068"/>
              <a:ext cx="3244330" cy="4662051"/>
            </a:xfrm>
            <a:prstGeom prst="roundRect">
              <a:avLst>
                <a:gd name="adj" fmla="val 4154"/>
              </a:avLst>
            </a:prstGeom>
            <a:noFill/>
            <a:ln w="38100" cap="rnd">
              <a:solidFill>
                <a:schemeClr val="accent1">
                  <a:shade val="1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4615457"/>
                        <a:gd name="connsiteY0" fmla="*/ 444928 h 4228553"/>
                        <a:gd name="connsiteX1" fmla="*/ 444928 w 4615457"/>
                        <a:gd name="connsiteY1" fmla="*/ 0 h 4228553"/>
                        <a:gd name="connsiteX2" fmla="*/ 1140374 w 4615457"/>
                        <a:gd name="connsiteY2" fmla="*/ 0 h 4228553"/>
                        <a:gd name="connsiteX3" fmla="*/ 1724051 w 4615457"/>
                        <a:gd name="connsiteY3" fmla="*/ 0 h 4228553"/>
                        <a:gd name="connsiteX4" fmla="*/ 2270472 w 4615457"/>
                        <a:gd name="connsiteY4" fmla="*/ 0 h 4228553"/>
                        <a:gd name="connsiteX5" fmla="*/ 2928662 w 4615457"/>
                        <a:gd name="connsiteY5" fmla="*/ 0 h 4228553"/>
                        <a:gd name="connsiteX6" fmla="*/ 3512339 w 4615457"/>
                        <a:gd name="connsiteY6" fmla="*/ 0 h 4228553"/>
                        <a:gd name="connsiteX7" fmla="*/ 4170529 w 4615457"/>
                        <a:gd name="connsiteY7" fmla="*/ 0 h 4228553"/>
                        <a:gd name="connsiteX8" fmla="*/ 4615457 w 4615457"/>
                        <a:gd name="connsiteY8" fmla="*/ 444928 h 4228553"/>
                        <a:gd name="connsiteX9" fmla="*/ 4615457 w 4615457"/>
                        <a:gd name="connsiteY9" fmla="*/ 1045893 h 4228553"/>
                        <a:gd name="connsiteX10" fmla="*/ 4615457 w 4615457"/>
                        <a:gd name="connsiteY10" fmla="*/ 1713633 h 4228553"/>
                        <a:gd name="connsiteX11" fmla="*/ 4615457 w 4615457"/>
                        <a:gd name="connsiteY11" fmla="*/ 2381372 h 4228553"/>
                        <a:gd name="connsiteX12" fmla="*/ 4615457 w 4615457"/>
                        <a:gd name="connsiteY12" fmla="*/ 3015725 h 4228553"/>
                        <a:gd name="connsiteX13" fmla="*/ 4615457 w 4615457"/>
                        <a:gd name="connsiteY13" fmla="*/ 3783625 h 4228553"/>
                        <a:gd name="connsiteX14" fmla="*/ 4170529 w 4615457"/>
                        <a:gd name="connsiteY14" fmla="*/ 4228553 h 4228553"/>
                        <a:gd name="connsiteX15" fmla="*/ 3549596 w 4615457"/>
                        <a:gd name="connsiteY15" fmla="*/ 4228553 h 4228553"/>
                        <a:gd name="connsiteX16" fmla="*/ 2854150 w 4615457"/>
                        <a:gd name="connsiteY16" fmla="*/ 4228553 h 4228553"/>
                        <a:gd name="connsiteX17" fmla="*/ 2233216 w 4615457"/>
                        <a:gd name="connsiteY17" fmla="*/ 4228553 h 4228553"/>
                        <a:gd name="connsiteX18" fmla="*/ 1724051 w 4615457"/>
                        <a:gd name="connsiteY18" fmla="*/ 4228553 h 4228553"/>
                        <a:gd name="connsiteX19" fmla="*/ 1177630 w 4615457"/>
                        <a:gd name="connsiteY19" fmla="*/ 4228553 h 4228553"/>
                        <a:gd name="connsiteX20" fmla="*/ 444928 w 4615457"/>
                        <a:gd name="connsiteY20" fmla="*/ 4228553 h 4228553"/>
                        <a:gd name="connsiteX21" fmla="*/ 0 w 4615457"/>
                        <a:gd name="connsiteY21" fmla="*/ 3783625 h 4228553"/>
                        <a:gd name="connsiteX22" fmla="*/ 0 w 4615457"/>
                        <a:gd name="connsiteY22" fmla="*/ 3182660 h 4228553"/>
                        <a:gd name="connsiteX23" fmla="*/ 0 w 4615457"/>
                        <a:gd name="connsiteY23" fmla="*/ 2615081 h 4228553"/>
                        <a:gd name="connsiteX24" fmla="*/ 0 w 4615457"/>
                        <a:gd name="connsiteY24" fmla="*/ 2047503 h 4228553"/>
                        <a:gd name="connsiteX25" fmla="*/ 0 w 4615457"/>
                        <a:gd name="connsiteY25" fmla="*/ 1379763 h 4228553"/>
                        <a:gd name="connsiteX26" fmla="*/ 0 w 4615457"/>
                        <a:gd name="connsiteY26" fmla="*/ 444928 h 42285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4615457" h="4228553" extrusionOk="0">
                          <a:moveTo>
                            <a:pt x="0" y="444928"/>
                          </a:moveTo>
                          <a:cubicBezTo>
                            <a:pt x="-18649" y="187698"/>
                            <a:pt x="151052" y="18071"/>
                            <a:pt x="444928" y="0"/>
                          </a:cubicBezTo>
                          <a:cubicBezTo>
                            <a:pt x="782614" y="-30989"/>
                            <a:pt x="992206" y="8076"/>
                            <a:pt x="1140374" y="0"/>
                          </a:cubicBezTo>
                          <a:cubicBezTo>
                            <a:pt x="1288542" y="-8076"/>
                            <a:pt x="1474343" y="-25534"/>
                            <a:pt x="1724051" y="0"/>
                          </a:cubicBezTo>
                          <a:cubicBezTo>
                            <a:pt x="1973759" y="25534"/>
                            <a:pt x="2031800" y="-14972"/>
                            <a:pt x="2270472" y="0"/>
                          </a:cubicBezTo>
                          <a:cubicBezTo>
                            <a:pt x="2509144" y="14972"/>
                            <a:pt x="2732742" y="-22802"/>
                            <a:pt x="2928662" y="0"/>
                          </a:cubicBezTo>
                          <a:cubicBezTo>
                            <a:pt x="3124582" y="22802"/>
                            <a:pt x="3385348" y="-23907"/>
                            <a:pt x="3512339" y="0"/>
                          </a:cubicBezTo>
                          <a:cubicBezTo>
                            <a:pt x="3639330" y="23907"/>
                            <a:pt x="3877269" y="30507"/>
                            <a:pt x="4170529" y="0"/>
                          </a:cubicBezTo>
                          <a:cubicBezTo>
                            <a:pt x="4410175" y="-57993"/>
                            <a:pt x="4600604" y="219842"/>
                            <a:pt x="4615457" y="444928"/>
                          </a:cubicBezTo>
                          <a:cubicBezTo>
                            <a:pt x="4602220" y="744647"/>
                            <a:pt x="4616222" y="787184"/>
                            <a:pt x="4615457" y="1045893"/>
                          </a:cubicBezTo>
                          <a:cubicBezTo>
                            <a:pt x="4614692" y="1304602"/>
                            <a:pt x="4620816" y="1506141"/>
                            <a:pt x="4615457" y="1713633"/>
                          </a:cubicBezTo>
                          <a:cubicBezTo>
                            <a:pt x="4610098" y="1921125"/>
                            <a:pt x="4613390" y="2220701"/>
                            <a:pt x="4615457" y="2381372"/>
                          </a:cubicBezTo>
                          <a:cubicBezTo>
                            <a:pt x="4617524" y="2542043"/>
                            <a:pt x="4628574" y="2777425"/>
                            <a:pt x="4615457" y="3015725"/>
                          </a:cubicBezTo>
                          <a:cubicBezTo>
                            <a:pt x="4602340" y="3254025"/>
                            <a:pt x="4633018" y="3407183"/>
                            <a:pt x="4615457" y="3783625"/>
                          </a:cubicBezTo>
                          <a:cubicBezTo>
                            <a:pt x="4636788" y="4002872"/>
                            <a:pt x="4405703" y="4224473"/>
                            <a:pt x="4170529" y="4228553"/>
                          </a:cubicBezTo>
                          <a:cubicBezTo>
                            <a:pt x="3981583" y="4235608"/>
                            <a:pt x="3800723" y="4255412"/>
                            <a:pt x="3549596" y="4228553"/>
                          </a:cubicBezTo>
                          <a:cubicBezTo>
                            <a:pt x="3298469" y="4201694"/>
                            <a:pt x="3178339" y="4214556"/>
                            <a:pt x="2854150" y="4228553"/>
                          </a:cubicBezTo>
                          <a:cubicBezTo>
                            <a:pt x="2529961" y="4242550"/>
                            <a:pt x="2491369" y="4208095"/>
                            <a:pt x="2233216" y="4228553"/>
                          </a:cubicBezTo>
                          <a:cubicBezTo>
                            <a:pt x="1975063" y="4249011"/>
                            <a:pt x="1883219" y="4237469"/>
                            <a:pt x="1724051" y="4228553"/>
                          </a:cubicBezTo>
                          <a:cubicBezTo>
                            <a:pt x="1564884" y="4219637"/>
                            <a:pt x="1345966" y="4238718"/>
                            <a:pt x="1177630" y="4228553"/>
                          </a:cubicBezTo>
                          <a:cubicBezTo>
                            <a:pt x="1009294" y="4218388"/>
                            <a:pt x="668025" y="4222284"/>
                            <a:pt x="444928" y="4228553"/>
                          </a:cubicBezTo>
                          <a:cubicBezTo>
                            <a:pt x="257774" y="4216159"/>
                            <a:pt x="5980" y="4086138"/>
                            <a:pt x="0" y="3783625"/>
                          </a:cubicBezTo>
                          <a:cubicBezTo>
                            <a:pt x="3581" y="3606202"/>
                            <a:pt x="17556" y="3468738"/>
                            <a:pt x="0" y="3182660"/>
                          </a:cubicBezTo>
                          <a:cubicBezTo>
                            <a:pt x="-17556" y="2896582"/>
                            <a:pt x="-11994" y="2895248"/>
                            <a:pt x="0" y="2615081"/>
                          </a:cubicBezTo>
                          <a:cubicBezTo>
                            <a:pt x="11994" y="2334914"/>
                            <a:pt x="23803" y="2219135"/>
                            <a:pt x="0" y="2047503"/>
                          </a:cubicBezTo>
                          <a:cubicBezTo>
                            <a:pt x="-23803" y="1875871"/>
                            <a:pt x="-18953" y="1701005"/>
                            <a:pt x="0" y="1379763"/>
                          </a:cubicBezTo>
                          <a:cubicBezTo>
                            <a:pt x="18953" y="1058521"/>
                            <a:pt x="-33451" y="906652"/>
                            <a:pt x="0" y="44492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D041FD-AA30-81B3-13D7-87ECE553D8CD}"/>
                </a:ext>
              </a:extLst>
            </p:cNvPr>
            <p:cNvGrpSpPr/>
            <p:nvPr/>
          </p:nvGrpSpPr>
          <p:grpSpPr>
            <a:xfrm>
              <a:off x="4630143" y="2164445"/>
              <a:ext cx="2802370" cy="1979342"/>
              <a:chOff x="1370186" y="1813146"/>
              <a:chExt cx="3924537" cy="2792601"/>
            </a:xfrm>
          </p:grpSpPr>
          <p:pic>
            <p:nvPicPr>
              <p:cNvPr id="18" name="Picture 17" descr="A blue sound wave&#10;&#10;Description automatically generated">
                <a:extLst>
                  <a:ext uri="{FF2B5EF4-FFF2-40B4-BE49-F238E27FC236}">
                    <a16:creationId xmlns:a16="http://schemas.microsoft.com/office/drawing/2014/main" id="{C227380C-3BB7-A053-F96A-373C59E35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140" b="76357" l="13123" r="80316">
                            <a14:foregroundMark x1="19441" y1="47674" x2="13244" y2="46512"/>
                            <a14:foregroundMark x1="64399" y1="45736" x2="79344" y2="46512"/>
                            <a14:foregroundMark x1="79344" y1="46512" x2="80316" y2="45349"/>
                          </a14:backgroundRemoval>
                        </a14:imgEffect>
                      </a14:imgLayer>
                    </a14:imgProps>
                  </a:ext>
                </a:extLst>
              </a:blip>
              <a:srcRect l="13570" t="-22090" r="19071" b="-14096"/>
              <a:stretch/>
            </p:blipFill>
            <p:spPr>
              <a:xfrm>
                <a:off x="1370186" y="1813149"/>
                <a:ext cx="3924537" cy="2792598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8043BCB-78AF-9988-ED8A-EF2BCC516C45}"/>
                  </a:ext>
                </a:extLst>
              </p:cNvPr>
              <p:cNvSpPr/>
              <p:nvPr/>
            </p:nvSpPr>
            <p:spPr>
              <a:xfrm>
                <a:off x="1370186" y="1813147"/>
                <a:ext cx="3924537" cy="2708388"/>
              </a:xfrm>
              <a:prstGeom prst="rect">
                <a:avLst/>
              </a:prstGeom>
              <a:solidFill>
                <a:srgbClr val="FF0000">
                  <a:alpha val="167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9D376FB-1551-3B32-ED3F-E0D6D9CED78D}"/>
                  </a:ext>
                </a:extLst>
              </p:cNvPr>
              <p:cNvSpPr/>
              <p:nvPr/>
            </p:nvSpPr>
            <p:spPr>
              <a:xfrm>
                <a:off x="2451246" y="1813146"/>
                <a:ext cx="247853" cy="2708387"/>
              </a:xfrm>
              <a:prstGeom prst="rect">
                <a:avLst/>
              </a:prstGeom>
              <a:solidFill>
                <a:srgbClr val="FF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828CCF-D71F-A4A8-5437-8CF9A42B627C}"/>
                </a:ext>
              </a:extLst>
            </p:cNvPr>
            <p:cNvSpPr txBox="1"/>
            <p:nvPr/>
          </p:nvSpPr>
          <p:spPr>
            <a:xfrm>
              <a:off x="4630143" y="4506190"/>
              <a:ext cx="2802370" cy="1025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실시간 감지 서비스를 위해 </a:t>
              </a:r>
              <a:endPara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음성데이터를 </a:t>
              </a:r>
              <a:r>
                <a:rPr lang="en-US" altLang="ko-KR" sz="1400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1</a:t>
              </a:r>
              <a:r>
                <a:rPr lang="ko-KR" altLang="en-US" sz="1400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초 간격으로 잘라 </a:t>
              </a:r>
              <a:endParaRPr lang="en-KR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1</a:t>
              </a:r>
              <a:r>
                <a:rPr lang="ko-KR" altLang="en-US" sz="1400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초 분량의 데이터를 생성</a:t>
              </a:r>
              <a:endPara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52C9748-4DC6-2E73-AC20-8DB47C0B71AE}"/>
              </a:ext>
            </a:extLst>
          </p:cNvPr>
          <p:cNvSpPr txBox="1"/>
          <p:nvPr/>
        </p:nvSpPr>
        <p:spPr>
          <a:xfrm>
            <a:off x="8174302" y="4517847"/>
            <a:ext cx="3155030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REAL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음성 데이터와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FAKE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음성 데이터의 음성 특징 추출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주파수에 따라 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차원 데이터로 나타냄</a:t>
            </a:r>
            <a:endParaRPr lang="en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7E694-F47B-B0F5-660D-AB2CE573EDDE}"/>
              </a:ext>
            </a:extLst>
          </p:cNvPr>
          <p:cNvSpPr txBox="1"/>
          <p:nvPr/>
        </p:nvSpPr>
        <p:spPr>
          <a:xfrm>
            <a:off x="518764" y="1596736"/>
            <a:ext cx="398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solidFill>
                  <a:srgbClr val="000000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노이즈 제거</a:t>
            </a:r>
            <a:endParaRPr lang="ko-KR" altLang="en-US" b="0" dirty="0"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652A86-0861-73F7-E5B8-727321DF9DD4}"/>
              </a:ext>
            </a:extLst>
          </p:cNvPr>
          <p:cNvSpPr txBox="1"/>
          <p:nvPr/>
        </p:nvSpPr>
        <p:spPr>
          <a:xfrm>
            <a:off x="1561403" y="4522472"/>
            <a:ext cx="1877437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모델의 정확도를 위해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음성에 포함된 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노이즈를 제거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6F5FEFC2-C3A7-A738-5B92-FA4722D259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53" t="10033" r="40023" b="70875"/>
          <a:stretch/>
        </p:blipFill>
        <p:spPr>
          <a:xfrm>
            <a:off x="1133164" y="2123110"/>
            <a:ext cx="2673397" cy="690844"/>
          </a:xfrm>
          <a:prstGeom prst="rect">
            <a:avLst/>
          </a:prstGeom>
        </p:spPr>
      </p:pic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74BA943D-55CC-0F77-A3BA-FD4B774D46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28" t="51106" r="48549" b="33439"/>
          <a:stretch/>
        </p:blipFill>
        <p:spPr>
          <a:xfrm>
            <a:off x="1131201" y="2766338"/>
            <a:ext cx="2673397" cy="662319"/>
          </a:xfrm>
          <a:prstGeom prst="rect">
            <a:avLst/>
          </a:prstGeom>
        </p:spPr>
      </p:pic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BFE4C8BA-9374-53E4-0FBB-DA7254B1D60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25" t="74068" r="48453" b="10477"/>
          <a:stretch/>
        </p:blipFill>
        <p:spPr>
          <a:xfrm>
            <a:off x="1130348" y="3350500"/>
            <a:ext cx="2673396" cy="6623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9D65A-24AB-9AC9-1709-FF8A3B6F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14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390;g2782c997a81_3_13">
            <a:extLst>
              <a:ext uri="{FF2B5EF4-FFF2-40B4-BE49-F238E27FC236}">
                <a16:creationId xmlns:a16="http://schemas.microsoft.com/office/drawing/2014/main" id="{4A1890BF-AD15-2ADC-9A55-550AB3868422}"/>
              </a:ext>
            </a:extLst>
          </p:cNvPr>
          <p:cNvSpPr/>
          <p:nvPr/>
        </p:nvSpPr>
        <p:spPr>
          <a:xfrm>
            <a:off x="7728013" y="3537433"/>
            <a:ext cx="2376588" cy="814735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100000">
                <a:schemeClr val="tx2">
                  <a:lumMod val="75000"/>
                  <a:lumOff val="25000"/>
                </a:schemeClr>
              </a:gs>
              <a:gs pos="44000">
                <a:schemeClr val="tx2">
                  <a:lumMod val="50000"/>
                  <a:lumOff val="50000"/>
                  <a:alpha val="0"/>
                </a:schemeClr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B51B8B9-CFB0-A59A-E316-9E8AED8F0D37}"/>
              </a:ext>
            </a:extLst>
          </p:cNvPr>
          <p:cNvSpPr/>
          <p:nvPr/>
        </p:nvSpPr>
        <p:spPr>
          <a:xfrm>
            <a:off x="3000940" y="1742784"/>
            <a:ext cx="6336779" cy="4304749"/>
          </a:xfrm>
          <a:prstGeom prst="roundRect">
            <a:avLst>
              <a:gd name="adj" fmla="val 2177"/>
            </a:avLst>
          </a:prstGeom>
          <a:solidFill>
            <a:schemeClr val="bg1"/>
          </a:solidFill>
          <a:ln w="38100" cap="rnd">
            <a:solidFill>
              <a:schemeClr val="accent1">
                <a:shade val="1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4615457"/>
                      <a:gd name="connsiteY0" fmla="*/ 444928 h 4228553"/>
                      <a:gd name="connsiteX1" fmla="*/ 444928 w 4615457"/>
                      <a:gd name="connsiteY1" fmla="*/ 0 h 4228553"/>
                      <a:gd name="connsiteX2" fmla="*/ 1140374 w 4615457"/>
                      <a:gd name="connsiteY2" fmla="*/ 0 h 4228553"/>
                      <a:gd name="connsiteX3" fmla="*/ 1724051 w 4615457"/>
                      <a:gd name="connsiteY3" fmla="*/ 0 h 4228553"/>
                      <a:gd name="connsiteX4" fmla="*/ 2270472 w 4615457"/>
                      <a:gd name="connsiteY4" fmla="*/ 0 h 4228553"/>
                      <a:gd name="connsiteX5" fmla="*/ 2928662 w 4615457"/>
                      <a:gd name="connsiteY5" fmla="*/ 0 h 4228553"/>
                      <a:gd name="connsiteX6" fmla="*/ 3512339 w 4615457"/>
                      <a:gd name="connsiteY6" fmla="*/ 0 h 4228553"/>
                      <a:gd name="connsiteX7" fmla="*/ 4170529 w 4615457"/>
                      <a:gd name="connsiteY7" fmla="*/ 0 h 4228553"/>
                      <a:gd name="connsiteX8" fmla="*/ 4615457 w 4615457"/>
                      <a:gd name="connsiteY8" fmla="*/ 444928 h 4228553"/>
                      <a:gd name="connsiteX9" fmla="*/ 4615457 w 4615457"/>
                      <a:gd name="connsiteY9" fmla="*/ 1045893 h 4228553"/>
                      <a:gd name="connsiteX10" fmla="*/ 4615457 w 4615457"/>
                      <a:gd name="connsiteY10" fmla="*/ 1713633 h 4228553"/>
                      <a:gd name="connsiteX11" fmla="*/ 4615457 w 4615457"/>
                      <a:gd name="connsiteY11" fmla="*/ 2381372 h 4228553"/>
                      <a:gd name="connsiteX12" fmla="*/ 4615457 w 4615457"/>
                      <a:gd name="connsiteY12" fmla="*/ 3015725 h 4228553"/>
                      <a:gd name="connsiteX13" fmla="*/ 4615457 w 4615457"/>
                      <a:gd name="connsiteY13" fmla="*/ 3783625 h 4228553"/>
                      <a:gd name="connsiteX14" fmla="*/ 4170529 w 4615457"/>
                      <a:gd name="connsiteY14" fmla="*/ 4228553 h 4228553"/>
                      <a:gd name="connsiteX15" fmla="*/ 3549596 w 4615457"/>
                      <a:gd name="connsiteY15" fmla="*/ 4228553 h 4228553"/>
                      <a:gd name="connsiteX16" fmla="*/ 2854150 w 4615457"/>
                      <a:gd name="connsiteY16" fmla="*/ 4228553 h 4228553"/>
                      <a:gd name="connsiteX17" fmla="*/ 2233216 w 4615457"/>
                      <a:gd name="connsiteY17" fmla="*/ 4228553 h 4228553"/>
                      <a:gd name="connsiteX18" fmla="*/ 1724051 w 4615457"/>
                      <a:gd name="connsiteY18" fmla="*/ 4228553 h 4228553"/>
                      <a:gd name="connsiteX19" fmla="*/ 1177630 w 4615457"/>
                      <a:gd name="connsiteY19" fmla="*/ 4228553 h 4228553"/>
                      <a:gd name="connsiteX20" fmla="*/ 444928 w 4615457"/>
                      <a:gd name="connsiteY20" fmla="*/ 4228553 h 4228553"/>
                      <a:gd name="connsiteX21" fmla="*/ 0 w 4615457"/>
                      <a:gd name="connsiteY21" fmla="*/ 3783625 h 4228553"/>
                      <a:gd name="connsiteX22" fmla="*/ 0 w 4615457"/>
                      <a:gd name="connsiteY22" fmla="*/ 3182660 h 4228553"/>
                      <a:gd name="connsiteX23" fmla="*/ 0 w 4615457"/>
                      <a:gd name="connsiteY23" fmla="*/ 2615081 h 4228553"/>
                      <a:gd name="connsiteX24" fmla="*/ 0 w 4615457"/>
                      <a:gd name="connsiteY24" fmla="*/ 2047503 h 4228553"/>
                      <a:gd name="connsiteX25" fmla="*/ 0 w 4615457"/>
                      <a:gd name="connsiteY25" fmla="*/ 1379763 h 4228553"/>
                      <a:gd name="connsiteX26" fmla="*/ 0 w 4615457"/>
                      <a:gd name="connsiteY26" fmla="*/ 444928 h 42285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615457" h="4228553" extrusionOk="0">
                        <a:moveTo>
                          <a:pt x="0" y="444928"/>
                        </a:moveTo>
                        <a:cubicBezTo>
                          <a:pt x="-18649" y="187698"/>
                          <a:pt x="151052" y="18071"/>
                          <a:pt x="444928" y="0"/>
                        </a:cubicBezTo>
                        <a:cubicBezTo>
                          <a:pt x="782614" y="-30989"/>
                          <a:pt x="992206" y="8076"/>
                          <a:pt x="1140374" y="0"/>
                        </a:cubicBezTo>
                        <a:cubicBezTo>
                          <a:pt x="1288542" y="-8076"/>
                          <a:pt x="1474343" y="-25534"/>
                          <a:pt x="1724051" y="0"/>
                        </a:cubicBezTo>
                        <a:cubicBezTo>
                          <a:pt x="1973759" y="25534"/>
                          <a:pt x="2031800" y="-14972"/>
                          <a:pt x="2270472" y="0"/>
                        </a:cubicBezTo>
                        <a:cubicBezTo>
                          <a:pt x="2509144" y="14972"/>
                          <a:pt x="2732742" y="-22802"/>
                          <a:pt x="2928662" y="0"/>
                        </a:cubicBezTo>
                        <a:cubicBezTo>
                          <a:pt x="3124582" y="22802"/>
                          <a:pt x="3385348" y="-23907"/>
                          <a:pt x="3512339" y="0"/>
                        </a:cubicBezTo>
                        <a:cubicBezTo>
                          <a:pt x="3639330" y="23907"/>
                          <a:pt x="3877269" y="30507"/>
                          <a:pt x="4170529" y="0"/>
                        </a:cubicBezTo>
                        <a:cubicBezTo>
                          <a:pt x="4410175" y="-57993"/>
                          <a:pt x="4600604" y="219842"/>
                          <a:pt x="4615457" y="444928"/>
                        </a:cubicBezTo>
                        <a:cubicBezTo>
                          <a:pt x="4602220" y="744647"/>
                          <a:pt x="4616222" y="787184"/>
                          <a:pt x="4615457" y="1045893"/>
                        </a:cubicBezTo>
                        <a:cubicBezTo>
                          <a:pt x="4614692" y="1304602"/>
                          <a:pt x="4620816" y="1506141"/>
                          <a:pt x="4615457" y="1713633"/>
                        </a:cubicBezTo>
                        <a:cubicBezTo>
                          <a:pt x="4610098" y="1921125"/>
                          <a:pt x="4613390" y="2220701"/>
                          <a:pt x="4615457" y="2381372"/>
                        </a:cubicBezTo>
                        <a:cubicBezTo>
                          <a:pt x="4617524" y="2542043"/>
                          <a:pt x="4628574" y="2777425"/>
                          <a:pt x="4615457" y="3015725"/>
                        </a:cubicBezTo>
                        <a:cubicBezTo>
                          <a:pt x="4602340" y="3254025"/>
                          <a:pt x="4633018" y="3407183"/>
                          <a:pt x="4615457" y="3783625"/>
                        </a:cubicBezTo>
                        <a:cubicBezTo>
                          <a:pt x="4636788" y="4002872"/>
                          <a:pt x="4405703" y="4224473"/>
                          <a:pt x="4170529" y="4228553"/>
                        </a:cubicBezTo>
                        <a:cubicBezTo>
                          <a:pt x="3981583" y="4235608"/>
                          <a:pt x="3800723" y="4255412"/>
                          <a:pt x="3549596" y="4228553"/>
                        </a:cubicBezTo>
                        <a:cubicBezTo>
                          <a:pt x="3298469" y="4201694"/>
                          <a:pt x="3178339" y="4214556"/>
                          <a:pt x="2854150" y="4228553"/>
                        </a:cubicBezTo>
                        <a:cubicBezTo>
                          <a:pt x="2529961" y="4242550"/>
                          <a:pt x="2491369" y="4208095"/>
                          <a:pt x="2233216" y="4228553"/>
                        </a:cubicBezTo>
                        <a:cubicBezTo>
                          <a:pt x="1975063" y="4249011"/>
                          <a:pt x="1883219" y="4237469"/>
                          <a:pt x="1724051" y="4228553"/>
                        </a:cubicBezTo>
                        <a:cubicBezTo>
                          <a:pt x="1564884" y="4219637"/>
                          <a:pt x="1345966" y="4238718"/>
                          <a:pt x="1177630" y="4228553"/>
                        </a:cubicBezTo>
                        <a:cubicBezTo>
                          <a:pt x="1009294" y="4218388"/>
                          <a:pt x="668025" y="4222284"/>
                          <a:pt x="444928" y="4228553"/>
                        </a:cubicBezTo>
                        <a:cubicBezTo>
                          <a:pt x="257774" y="4216159"/>
                          <a:pt x="5980" y="4086138"/>
                          <a:pt x="0" y="3783625"/>
                        </a:cubicBezTo>
                        <a:cubicBezTo>
                          <a:pt x="3581" y="3606202"/>
                          <a:pt x="17556" y="3468738"/>
                          <a:pt x="0" y="3182660"/>
                        </a:cubicBezTo>
                        <a:cubicBezTo>
                          <a:pt x="-17556" y="2896582"/>
                          <a:pt x="-11994" y="2895248"/>
                          <a:pt x="0" y="2615081"/>
                        </a:cubicBezTo>
                        <a:cubicBezTo>
                          <a:pt x="11994" y="2334914"/>
                          <a:pt x="23803" y="2219135"/>
                          <a:pt x="0" y="2047503"/>
                        </a:cubicBezTo>
                        <a:cubicBezTo>
                          <a:pt x="-23803" y="1875871"/>
                          <a:pt x="-18953" y="1701005"/>
                          <a:pt x="0" y="1379763"/>
                        </a:cubicBezTo>
                        <a:cubicBezTo>
                          <a:pt x="18953" y="1058521"/>
                          <a:pt x="-33451" y="906652"/>
                          <a:pt x="0" y="4449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2050" name="Picture 2" descr="Vision Transformers (ViTs)">
            <a:extLst>
              <a:ext uri="{FF2B5EF4-FFF2-40B4-BE49-F238E27FC236}">
                <a16:creationId xmlns:a16="http://schemas.microsoft.com/office/drawing/2014/main" id="{9C1110BE-A4D7-F8A6-4FF3-B1F8E111B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6" t="7466" r="15208" b="7986"/>
          <a:stretch/>
        </p:blipFill>
        <p:spPr bwMode="auto">
          <a:xfrm>
            <a:off x="3861712" y="2224540"/>
            <a:ext cx="4762179" cy="25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A03D64-B7F8-E047-D353-675DC2B32C4D}"/>
              </a:ext>
            </a:extLst>
          </p:cNvPr>
          <p:cNvSpPr txBox="1"/>
          <p:nvPr/>
        </p:nvSpPr>
        <p:spPr>
          <a:xfrm>
            <a:off x="4247403" y="1834761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MODEL  Vision Transformer(</a:t>
            </a:r>
            <a:r>
              <a:rPr lang="en-US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ViT</a:t>
            </a:r>
            <a:r>
              <a:rPr 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8" name="Google Shape;390;g2782c997a81_3_13">
            <a:extLst>
              <a:ext uri="{FF2B5EF4-FFF2-40B4-BE49-F238E27FC236}">
                <a16:creationId xmlns:a16="http://schemas.microsoft.com/office/drawing/2014/main" id="{CC957CFA-DD35-C8AE-5FB7-38A54754EC03}"/>
              </a:ext>
            </a:extLst>
          </p:cNvPr>
          <p:cNvSpPr/>
          <p:nvPr/>
        </p:nvSpPr>
        <p:spPr>
          <a:xfrm>
            <a:off x="1813134" y="3474378"/>
            <a:ext cx="1403925" cy="877789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100000">
                <a:schemeClr val="tx2">
                  <a:lumMod val="50000"/>
                  <a:lumOff val="50000"/>
                </a:schemeClr>
              </a:gs>
              <a:gs pos="44000">
                <a:schemeClr val="tx2">
                  <a:lumMod val="50000"/>
                  <a:lumOff val="50000"/>
                  <a:alpha val="0"/>
                </a:schemeClr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25E37A4-66F2-3B3B-3DA1-395CB7667489}"/>
              </a:ext>
            </a:extLst>
          </p:cNvPr>
          <p:cNvSpPr/>
          <p:nvPr/>
        </p:nvSpPr>
        <p:spPr>
          <a:xfrm>
            <a:off x="315908" y="2224540"/>
            <a:ext cx="2250401" cy="31126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9705" dist="142272" dir="2328034" sx="96909" sy="96909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Google Shape;395;g2782c997a81_3_13">
            <a:extLst>
              <a:ext uri="{FF2B5EF4-FFF2-40B4-BE49-F238E27FC236}">
                <a16:creationId xmlns:a16="http://schemas.microsoft.com/office/drawing/2014/main" id="{D1699B63-64B5-140B-9C39-D965EC307DF5}"/>
              </a:ext>
            </a:extLst>
          </p:cNvPr>
          <p:cNvSpPr txBox="1"/>
          <p:nvPr/>
        </p:nvSpPr>
        <p:spPr>
          <a:xfrm>
            <a:off x="1336892" y="3989044"/>
            <a:ext cx="1327922" cy="24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KR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Jua"/>
              </a:defRPr>
            </a:lvl1pPr>
          </a:lstStyle>
          <a:p>
            <a:r>
              <a:rPr lang="en-US" altLang="ko-KR" sz="1400" dirty="0">
                <a:ea typeface="S-Core Dream 4 Regular"/>
              </a:rPr>
              <a:t>1</a:t>
            </a:r>
            <a:r>
              <a:rPr lang="ko-KR" altLang="en-US" sz="1400" dirty="0">
                <a:ea typeface="S-Core Dream 4 Regular"/>
              </a:rPr>
              <a:t>초 간격 </a:t>
            </a:r>
            <a:endParaRPr lang="en-US" altLang="ko-KR" sz="1400" dirty="0">
              <a:ea typeface="S-Core Dream 4 Regular"/>
            </a:endParaRPr>
          </a:p>
          <a:p>
            <a:r>
              <a:rPr lang="ko-KR" altLang="en-US" sz="1400" dirty="0" err="1">
                <a:ea typeface="S-Core Dream 4 Regular"/>
              </a:rPr>
              <a:t>슬라이싱</a:t>
            </a:r>
            <a:endParaRPr lang="ko-KR" altLang="en-US" sz="1400" dirty="0">
              <a:ea typeface="S-Core Dream 4 Regular"/>
            </a:endParaRPr>
          </a:p>
        </p:txBody>
      </p:sp>
      <p:pic>
        <p:nvPicPr>
          <p:cNvPr id="43" name="Picture 42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3ECE2C32-B594-C84C-C89C-FCCEEF5013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3000"/>
          </a:blip>
          <a:stretch>
            <a:fillRect/>
          </a:stretch>
        </p:blipFill>
        <p:spPr>
          <a:xfrm>
            <a:off x="1800007" y="3385698"/>
            <a:ext cx="574707" cy="574707"/>
          </a:xfrm>
          <a:prstGeom prst="rect">
            <a:avLst/>
          </a:prstGeom>
          <a:effectLst/>
        </p:spPr>
      </p:pic>
      <p:pic>
        <p:nvPicPr>
          <p:cNvPr id="44" name="Picture 43" descr="A red and silver scissors&#10;&#10;Description automatically generated">
            <a:extLst>
              <a:ext uri="{FF2B5EF4-FFF2-40B4-BE49-F238E27FC236}">
                <a16:creationId xmlns:a16="http://schemas.microsoft.com/office/drawing/2014/main" id="{B1FC1F92-1738-986A-D8CA-E4ED3CC3B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881" y="3472887"/>
            <a:ext cx="574707" cy="57470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D858B3F-0B06-9568-DBAC-DF57C4F2AB72}"/>
              </a:ext>
            </a:extLst>
          </p:cNvPr>
          <p:cNvGrpSpPr/>
          <p:nvPr/>
        </p:nvGrpSpPr>
        <p:grpSpPr>
          <a:xfrm>
            <a:off x="713223" y="4122889"/>
            <a:ext cx="750659" cy="649159"/>
            <a:chOff x="3830548" y="4165706"/>
            <a:chExt cx="1387392" cy="1199797"/>
          </a:xfrm>
        </p:grpSpPr>
        <p:pic>
          <p:nvPicPr>
            <p:cNvPr id="46" name="Picture 45" descr="A blue and green background&#10;&#10;Description automatically generated">
              <a:extLst>
                <a:ext uri="{FF2B5EF4-FFF2-40B4-BE49-F238E27FC236}">
                  <a16:creationId xmlns:a16="http://schemas.microsoft.com/office/drawing/2014/main" id="{BA873DE3-B891-927A-5C0A-15218C3D1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l="60512" t="56219" r="12160" b="15074"/>
            <a:stretch/>
          </p:blipFill>
          <p:spPr>
            <a:xfrm>
              <a:off x="3830548" y="4165706"/>
              <a:ext cx="1387392" cy="119979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A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559A200B-8C19-DB94-D527-94EE60851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11003" y="4281282"/>
              <a:ext cx="1015199" cy="101519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15E6E5F-F88F-B3C8-C810-396C5DE0E43F}"/>
              </a:ext>
            </a:extLst>
          </p:cNvPr>
          <p:cNvSpPr txBox="1"/>
          <p:nvPr/>
        </p:nvSpPr>
        <p:spPr>
          <a:xfrm>
            <a:off x="452732" y="4797236"/>
            <a:ext cx="122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Mel</a:t>
            </a:r>
            <a:r>
              <a:rPr lang="ko-KR" altLang="en-US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KR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spectrogram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E93D06-C0D9-5CA2-8AB4-8C692239706F}"/>
              </a:ext>
            </a:extLst>
          </p:cNvPr>
          <p:cNvSpPr txBox="1"/>
          <p:nvPr/>
        </p:nvSpPr>
        <p:spPr>
          <a:xfrm>
            <a:off x="671200" y="230687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DATA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전처리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1" name="Google Shape;395;g2782c997a81_3_13">
            <a:extLst>
              <a:ext uri="{FF2B5EF4-FFF2-40B4-BE49-F238E27FC236}">
                <a16:creationId xmlns:a16="http://schemas.microsoft.com/office/drawing/2014/main" id="{D3623638-6DB3-C407-A1B2-37C14F23DFBE}"/>
              </a:ext>
            </a:extLst>
          </p:cNvPr>
          <p:cNvSpPr txBox="1"/>
          <p:nvPr/>
        </p:nvSpPr>
        <p:spPr>
          <a:xfrm>
            <a:off x="428217" y="3415327"/>
            <a:ext cx="1327922" cy="24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KR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Jua"/>
              </a:defRPr>
            </a:lvl1pPr>
          </a:lstStyle>
          <a:p>
            <a:r>
              <a:rPr lang="ko-KR" altLang="en-US" sz="1400" dirty="0">
                <a:ea typeface="S-Core Dream 4 Regular"/>
              </a:rPr>
              <a:t>노이즈 제거</a:t>
            </a:r>
          </a:p>
        </p:txBody>
      </p:sp>
      <p:pic>
        <p:nvPicPr>
          <p:cNvPr id="52" name="Picture 51" descr="A pair of yellow headphones&#10;&#10;Description automatically generated">
            <a:extLst>
              <a:ext uri="{FF2B5EF4-FFF2-40B4-BE49-F238E27FC236}">
                <a16:creationId xmlns:a16="http://schemas.microsoft.com/office/drawing/2014/main" id="{3E34F4DF-486E-A2ED-34B2-E4E766745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139" y="2675674"/>
            <a:ext cx="853590" cy="853590"/>
          </a:xfrm>
          <a:prstGeom prst="rect">
            <a:avLst/>
          </a:prstGeom>
        </p:spPr>
      </p:pic>
      <p:pic>
        <p:nvPicPr>
          <p:cNvPr id="85" name="Picture 84" descr="A graph with a line&#10;&#10;Description automatically generated">
            <a:extLst>
              <a:ext uri="{FF2B5EF4-FFF2-40B4-BE49-F238E27FC236}">
                <a16:creationId xmlns:a16="http://schemas.microsoft.com/office/drawing/2014/main" id="{9BB6E844-F8E9-C6F2-0FC4-872A81CE3E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2942" y="4262356"/>
            <a:ext cx="2032418" cy="1074836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7FD7587E-FABE-AF0C-4141-7CFEC6CFAF6D}"/>
              </a:ext>
            </a:extLst>
          </p:cNvPr>
          <p:cNvSpPr/>
          <p:nvPr/>
        </p:nvSpPr>
        <p:spPr>
          <a:xfrm>
            <a:off x="8086613" y="4866653"/>
            <a:ext cx="1156532" cy="1046096"/>
          </a:xfrm>
          <a:prstGeom prst="rect">
            <a:avLst/>
          </a:prstGeom>
          <a:solidFill>
            <a:srgbClr val="FF0000">
              <a:alpha val="17961"/>
            </a:srgbClr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97B1B05C-95F6-EFC5-8ED3-9767D0142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60186"/>
              </p:ext>
            </p:extLst>
          </p:nvPr>
        </p:nvGraphicFramePr>
        <p:xfrm>
          <a:off x="3069898" y="4906908"/>
          <a:ext cx="619886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78">
                  <a:extLst>
                    <a:ext uri="{9D8B030D-6E8A-4147-A177-3AD203B41FA5}">
                      <a16:colId xmlns:a16="http://schemas.microsoft.com/office/drawing/2014/main" val="94352724"/>
                    </a:ext>
                  </a:extLst>
                </a:gridCol>
                <a:gridCol w="1146048">
                  <a:extLst>
                    <a:ext uri="{9D8B030D-6E8A-4147-A177-3AD203B41FA5}">
                      <a16:colId xmlns:a16="http://schemas.microsoft.com/office/drawing/2014/main" val="4231934159"/>
                    </a:ext>
                  </a:extLst>
                </a:gridCol>
                <a:gridCol w="829056">
                  <a:extLst>
                    <a:ext uri="{9D8B030D-6E8A-4147-A177-3AD203B41FA5}">
                      <a16:colId xmlns:a16="http://schemas.microsoft.com/office/drawing/2014/main" val="4011443907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064550451"/>
                    </a:ext>
                  </a:extLst>
                </a:gridCol>
                <a:gridCol w="902208">
                  <a:extLst>
                    <a:ext uri="{9D8B030D-6E8A-4147-A177-3AD203B41FA5}">
                      <a16:colId xmlns:a16="http://schemas.microsoft.com/office/drawing/2014/main" val="3096952754"/>
                    </a:ext>
                  </a:extLst>
                </a:gridCol>
                <a:gridCol w="1222039">
                  <a:extLst>
                    <a:ext uri="{9D8B030D-6E8A-4147-A177-3AD203B41FA5}">
                      <a16:colId xmlns:a16="http://schemas.microsoft.com/office/drawing/2014/main" val="1444619175"/>
                    </a:ext>
                  </a:extLst>
                </a:gridCol>
              </a:tblGrid>
              <a:tr h="398995">
                <a:tc>
                  <a:txBody>
                    <a:bodyPr/>
                    <a:lstStyle/>
                    <a:p>
                      <a:pPr algn="ctr"/>
                      <a:endParaRPr lang="en-KR" sz="1200" b="0" i="0" dirty="0">
                        <a:solidFill>
                          <a:sysClr val="windowText" lastClr="000000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1200" b="0" i="0" dirty="0">
                        <a:solidFill>
                          <a:sysClr val="windowText" lastClr="000000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err="1">
                          <a:solidFill>
                            <a:sysClr val="windowText" lastClr="000000"/>
                          </a:solidFill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</a:rPr>
                        <a:t>ResNet</a:t>
                      </a:r>
                      <a:endParaRPr lang="en-KR" sz="1200" b="1" i="0" dirty="0">
                        <a:solidFill>
                          <a:sysClr val="windowText" lastClr="000000"/>
                        </a:solidFill>
                        <a:latin typeface="S-Core Dream 7 ExtraBold" panose="020B0503030302020204" pitchFamily="34" charset="-127"/>
                        <a:ea typeface="S-Core Dream 7 ExtraBold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i="0" dirty="0">
                          <a:solidFill>
                            <a:sysClr val="windowText" lastClr="000000"/>
                          </a:solidFill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</a:rPr>
                        <a:t>Shallow CNN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ysClr val="windowText" lastClr="000000"/>
                          </a:solidFill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</a:rPr>
                        <a:t>Fast-</a:t>
                      </a:r>
                      <a:r>
                        <a:rPr lang="en-US" sz="1200" b="1" i="0" dirty="0" err="1">
                          <a:solidFill>
                            <a:sysClr val="windowText" lastClr="000000"/>
                          </a:solidFill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</a:rPr>
                        <a:t>ViT</a:t>
                      </a:r>
                      <a:endParaRPr lang="en-KR" sz="1200" b="1" i="0" dirty="0">
                        <a:solidFill>
                          <a:sysClr val="windowText" lastClr="000000"/>
                        </a:solidFill>
                        <a:latin typeface="S-Core Dream 7 ExtraBold" panose="020B0503030302020204" pitchFamily="34" charset="-127"/>
                        <a:ea typeface="S-Core Dream 7 ExtraBold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1" i="0" dirty="0">
                          <a:solidFill>
                            <a:sysClr val="windowText" lastClr="000000"/>
                          </a:solidFill>
                          <a:latin typeface="S-Core Dream 7 ExtraBold" panose="020B0503030302020204" pitchFamily="34" charset="-127"/>
                          <a:ea typeface="S-Core Dream 7 ExtraBold" panose="020B0503030302020204" pitchFamily="34" charset="-127"/>
                        </a:rPr>
                        <a:t>Vision TransFormer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64633"/>
                  </a:ext>
                </a:extLst>
              </a:tr>
              <a:tr h="23939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선정기준</a:t>
                      </a:r>
                      <a:endParaRPr lang="en-KR" sz="1400" b="0" i="0" dirty="0">
                        <a:solidFill>
                          <a:sysClr val="windowText" lastClr="000000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정확도 </a:t>
                      </a:r>
                      <a:r>
                        <a:rPr lang="en-US" altLang="ko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(Acc)</a:t>
                      </a:r>
                      <a:endParaRPr lang="en-KR" sz="1200" b="0" i="0" dirty="0">
                        <a:solidFill>
                          <a:sysClr val="windowText" lastClr="000000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95.8%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96.2%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98.8%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98.8%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943434"/>
                  </a:ext>
                </a:extLst>
              </a:tr>
              <a:tr h="239397">
                <a:tc vMerge="1">
                  <a:txBody>
                    <a:bodyPr/>
                    <a:lstStyle/>
                    <a:p>
                      <a:pPr algn="ctr"/>
                      <a:endParaRPr lang="en-KR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속도</a:t>
                      </a:r>
                      <a:r>
                        <a:rPr lang="en-US" altLang="ko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(Speed)</a:t>
                      </a:r>
                      <a:endParaRPr lang="en-KR" sz="1200" b="0" i="0" dirty="0">
                        <a:solidFill>
                          <a:sysClr val="windowText" lastClr="000000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11s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9s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solidFill>
                            <a:sysClr val="windowText" lastClr="000000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5s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26891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AD5FEDE-A09C-B7DF-F5F7-69780667D17D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DD16F-D663-C685-8795-D018B1330401}"/>
              </a:ext>
            </a:extLst>
          </p:cNvPr>
          <p:cNvSpPr/>
          <p:nvPr/>
        </p:nvSpPr>
        <p:spPr>
          <a:xfrm>
            <a:off x="1056000" y="6590804"/>
            <a:ext cx="576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3506F41C-F445-CB26-E0BB-2EB92B50791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6577895" y="6156046"/>
            <a:ext cx="426313" cy="540000"/>
          </a:xfrm>
          <a:prstGeom prst="rect">
            <a:avLst/>
          </a:prstGeom>
        </p:spPr>
      </p:pic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E110ADF-1260-1A3A-07C8-0009DA64958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3685CC3-C640-44C6-21C1-F36EB7EFB37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4. AI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적용 기술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55DCFE-8CCC-A926-E279-1771204775C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01D76C-6A3F-9371-4EC0-5C08CB2AECD2}"/>
              </a:ext>
            </a:extLst>
          </p:cNvPr>
          <p:cNvSpPr txBox="1"/>
          <p:nvPr/>
        </p:nvSpPr>
        <p:spPr>
          <a:xfrm>
            <a:off x="1056000" y="660035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AI Model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학습 및 추론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76" name="Google Shape;395;g2782c997a81_3_13">
            <a:extLst>
              <a:ext uri="{FF2B5EF4-FFF2-40B4-BE49-F238E27FC236}">
                <a16:creationId xmlns:a16="http://schemas.microsoft.com/office/drawing/2014/main" id="{0AE04F01-23CD-EAA2-4CEB-BA6F61550D7A}"/>
              </a:ext>
            </a:extLst>
          </p:cNvPr>
          <p:cNvSpPr txBox="1"/>
          <p:nvPr/>
        </p:nvSpPr>
        <p:spPr>
          <a:xfrm>
            <a:off x="10182903" y="1767261"/>
            <a:ext cx="1638872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OUTPUT</a:t>
            </a:r>
            <a:endParaRPr lang="ko-KR" altLang="en-US" dirty="0"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81" name="Picture 80" descr="A barcode and a pie chart&#10;&#10;Description automatically generated">
            <a:extLst>
              <a:ext uri="{FF2B5EF4-FFF2-40B4-BE49-F238E27FC236}">
                <a16:creationId xmlns:a16="http://schemas.microsoft.com/office/drawing/2014/main" id="{33C6BF1E-ED52-E1C8-C4FB-41D14DC0E68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6478"/>
          <a:stretch/>
        </p:blipFill>
        <p:spPr>
          <a:xfrm>
            <a:off x="10256335" y="2405882"/>
            <a:ext cx="1485632" cy="1554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1F9CC-D173-BC13-B541-0CF376D4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25</a:t>
            </a:fld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C9F9D-CB24-44C5-8537-523C7C815C03}"/>
              </a:ext>
            </a:extLst>
          </p:cNvPr>
          <p:cNvSpPr txBox="1"/>
          <p:nvPr/>
        </p:nvSpPr>
        <p:spPr>
          <a:xfrm>
            <a:off x="3069898" y="5083884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(*1</a:t>
            </a:r>
            <a:r>
              <a:rPr lang="ko-KR" altLang="en-US" sz="110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분 음성 기준</a:t>
            </a:r>
            <a:r>
              <a:rPr lang="en-US" altLang="ko-KR" sz="110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)</a:t>
            </a:r>
            <a:endParaRPr lang="ko-KR" altLang="en-US" sz="1100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8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D4DA11E-7E8B-82C8-76EE-658B19B55B0A}"/>
              </a:ext>
            </a:extLst>
          </p:cNvPr>
          <p:cNvSpPr/>
          <p:nvPr/>
        </p:nvSpPr>
        <p:spPr>
          <a:xfrm>
            <a:off x="3668233" y="2875000"/>
            <a:ext cx="5667153" cy="11079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20000">
                <a:schemeClr val="tx2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27FEF-B8AA-BE70-3E8B-27B08CFE3BCE}"/>
              </a:ext>
            </a:extLst>
          </p:cNvPr>
          <p:cNvSpPr txBox="1"/>
          <p:nvPr/>
        </p:nvSpPr>
        <p:spPr>
          <a:xfrm>
            <a:off x="2014624" y="2321000"/>
            <a:ext cx="26645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en-US" altLang="ko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5</a:t>
            </a:r>
            <a:endParaRPr lang="en-KR" sz="13800" b="1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F3DEB-B925-D961-564E-22E78B632C79}"/>
              </a:ext>
            </a:extLst>
          </p:cNvPr>
          <p:cNvSpPr txBox="1"/>
          <p:nvPr/>
        </p:nvSpPr>
        <p:spPr>
          <a:xfrm>
            <a:off x="5067084" y="2971582"/>
            <a:ext cx="3581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서비스 시연</a:t>
            </a:r>
            <a:endParaRPr lang="en-KR" sz="54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F7F881-BBFD-6D65-7DD8-986576D6A25A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C7F4E-729E-13A6-289D-F8E67EEDA5DD}"/>
              </a:ext>
            </a:extLst>
          </p:cNvPr>
          <p:cNvSpPr/>
          <p:nvPr/>
        </p:nvSpPr>
        <p:spPr>
          <a:xfrm>
            <a:off x="1056000" y="6590804"/>
            <a:ext cx="720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Picture 9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812E2FA6-E453-4965-95C2-C9666B990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8002934" y="6156046"/>
            <a:ext cx="426313" cy="540000"/>
          </a:xfrm>
          <a:prstGeom prst="rect">
            <a:avLst/>
          </a:prstGeom>
        </p:spPr>
      </p:pic>
      <p:pic>
        <p:nvPicPr>
          <p:cNvPr id="11" name="Picture 10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443F7EC4-4CD6-45E8-1321-247733EDC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3FE75-8540-CB39-94E4-2C2F8D04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746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D8B5A0-8569-417D-A9F7-ABD7F97B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27</a:t>
            </a:fld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CB828-B970-4947-BAB8-B18898E6CB03}"/>
              </a:ext>
            </a:extLst>
          </p:cNvPr>
          <p:cNvSpPr txBox="1"/>
          <p:nvPr/>
        </p:nvSpPr>
        <p:spPr>
          <a:xfrm>
            <a:off x="5183731" y="3136613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영상 시연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3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D4DA11E-7E8B-82C8-76EE-658B19B55B0A}"/>
              </a:ext>
            </a:extLst>
          </p:cNvPr>
          <p:cNvSpPr/>
          <p:nvPr/>
        </p:nvSpPr>
        <p:spPr>
          <a:xfrm>
            <a:off x="3668233" y="2875000"/>
            <a:ext cx="5795359" cy="11079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20000">
                <a:schemeClr val="tx2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27FEF-B8AA-BE70-3E8B-27B08CFE3BCE}"/>
              </a:ext>
            </a:extLst>
          </p:cNvPr>
          <p:cNvSpPr txBox="1"/>
          <p:nvPr/>
        </p:nvSpPr>
        <p:spPr>
          <a:xfrm>
            <a:off x="1904092" y="2321000"/>
            <a:ext cx="26805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en-US" altLang="ko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endParaRPr lang="en-KR" sz="13800" b="1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F3DEB-B925-D961-564E-22E78B632C79}"/>
              </a:ext>
            </a:extLst>
          </p:cNvPr>
          <p:cNvSpPr txBox="1"/>
          <p:nvPr/>
        </p:nvSpPr>
        <p:spPr>
          <a:xfrm>
            <a:off x="4323294" y="2971582"/>
            <a:ext cx="5069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기대효과 및 제안</a:t>
            </a:r>
            <a:endParaRPr lang="en-KR" sz="54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39EE3-EA21-52E1-53E7-F302D632C867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D3502-0625-0308-5A5D-D2AE032D4DE1}"/>
              </a:ext>
            </a:extLst>
          </p:cNvPr>
          <p:cNvSpPr/>
          <p:nvPr/>
        </p:nvSpPr>
        <p:spPr>
          <a:xfrm>
            <a:off x="1056000" y="6590804"/>
            <a:ext cx="864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FB5597AB-8484-A27D-7F8B-90CA827F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9463592" y="6156046"/>
            <a:ext cx="426313" cy="540000"/>
          </a:xfrm>
          <a:prstGeom prst="rect">
            <a:avLst/>
          </a:prstGeom>
        </p:spPr>
      </p:pic>
      <p:pic>
        <p:nvPicPr>
          <p:cNvPr id="15" name="Picture 14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BBC774B4-A3F6-AD3B-F3C7-4EE6EDCDE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27D95-0F2C-3C5B-E9A2-80BE9464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667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F3685CC3-C640-44C6-21C1-F36EB7EFB37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6. 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기대효과 및 제안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55DCFE-8CCC-A926-E279-1771204775C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BCB00AE-25AC-CE0F-4D1F-576B02C2CE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01F4AE6C-83EF-9B54-4077-48E33B9CA2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56000" y="6590804"/>
            <a:ext cx="864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8" name="Picture 9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BEF5C69F-BB15-0534-77A9-0262A8C6C1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4ED50-D447-9D95-001F-27BD4040E482}"/>
              </a:ext>
            </a:extLst>
          </p:cNvPr>
          <p:cNvSpPr txBox="1"/>
          <p:nvPr/>
        </p:nvSpPr>
        <p:spPr>
          <a:xfrm>
            <a:off x="1056000" y="660035"/>
            <a:ext cx="19704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200" err="1">
                <a:latin typeface="Y SpotlightOTF" panose="020B0600000101010101" pitchFamily="34" charset="-127"/>
                <a:ea typeface="Y SpotlightOTF"/>
              </a:rPr>
              <a:t>기대</a:t>
            </a:r>
            <a:r>
              <a:rPr lang="en-US" altLang="ko-KR" sz="3200">
                <a:latin typeface="Y SpotlightOTF" panose="020B0600000101010101" pitchFamily="34" charset="-127"/>
                <a:ea typeface="Y SpotlightOTF"/>
              </a:rPr>
              <a:t> </a:t>
            </a:r>
            <a:r>
              <a:rPr lang="en-US" altLang="ko-KR" sz="3200" err="1">
                <a:latin typeface="Y SpotlightOTF" panose="020B0600000101010101" pitchFamily="34" charset="-127"/>
                <a:ea typeface="Y SpotlightOTF"/>
              </a:rPr>
              <a:t>효과</a:t>
            </a:r>
            <a:endParaRPr lang="en-US" altLang="ko-KR" sz="3200" err="1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B85F22-4ECE-65DA-3BD4-26331BAA4CA1}"/>
              </a:ext>
            </a:extLst>
          </p:cNvPr>
          <p:cNvSpPr>
            <a:spLocks noChangeAspect="1"/>
          </p:cNvSpPr>
          <p:nvPr/>
        </p:nvSpPr>
        <p:spPr>
          <a:xfrm>
            <a:off x="1781598" y="1205103"/>
            <a:ext cx="4447794" cy="444779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 w="25400"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DE0699-39FE-A98B-5DE5-603BEC3AAF1B}"/>
              </a:ext>
            </a:extLst>
          </p:cNvPr>
          <p:cNvSpPr>
            <a:spLocks noChangeAspect="1"/>
          </p:cNvSpPr>
          <p:nvPr/>
        </p:nvSpPr>
        <p:spPr>
          <a:xfrm>
            <a:off x="-87357" y="315300"/>
            <a:ext cx="7175632" cy="7175632"/>
          </a:xfrm>
          <a:prstGeom prst="ellipse">
            <a:avLst/>
          </a:prstGeom>
          <a:solidFill>
            <a:schemeClr val="tx2">
              <a:lumMod val="50000"/>
              <a:lumOff val="50000"/>
              <a:alpha val="30498"/>
            </a:schemeClr>
          </a:solidFill>
          <a:ln w="25400"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1AC25-05FA-7A96-FD85-F58D7245322A}"/>
              </a:ext>
            </a:extLst>
          </p:cNvPr>
          <p:cNvSpPr>
            <a:spLocks noChangeAspect="1"/>
          </p:cNvSpPr>
          <p:nvPr/>
        </p:nvSpPr>
        <p:spPr>
          <a:xfrm>
            <a:off x="793991" y="1145811"/>
            <a:ext cx="5573979" cy="5573979"/>
          </a:xfrm>
          <a:prstGeom prst="ellipse">
            <a:avLst/>
          </a:prstGeom>
          <a:solidFill>
            <a:schemeClr val="tx2">
              <a:lumMod val="50000"/>
              <a:lumOff val="50000"/>
              <a:alpha val="41000"/>
            </a:schemeClr>
          </a:solidFill>
          <a:ln w="25400"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76496E-ABE5-A4CC-2888-9F5DD390092D}"/>
              </a:ext>
            </a:extLst>
          </p:cNvPr>
          <p:cNvSpPr>
            <a:spLocks noChangeAspect="1"/>
          </p:cNvSpPr>
          <p:nvPr/>
        </p:nvSpPr>
        <p:spPr>
          <a:xfrm>
            <a:off x="880980" y="1232800"/>
            <a:ext cx="5400000" cy="5400000"/>
          </a:xfrm>
          <a:prstGeom prst="ellipse">
            <a:avLst/>
          </a:prstGeom>
          <a:solidFill>
            <a:schemeClr val="tx2">
              <a:lumMod val="50000"/>
              <a:lumOff val="50000"/>
              <a:alpha val="51177"/>
            </a:schemeClr>
          </a:solidFill>
          <a:ln w="25400"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55328-0CA4-A9B6-7FF9-4C94830737E1}"/>
              </a:ext>
            </a:extLst>
          </p:cNvPr>
          <p:cNvSpPr>
            <a:spLocks noChangeAspect="1"/>
          </p:cNvSpPr>
          <p:nvPr/>
        </p:nvSpPr>
        <p:spPr>
          <a:xfrm>
            <a:off x="1578297" y="1927693"/>
            <a:ext cx="4010216" cy="4010216"/>
          </a:xfrm>
          <a:prstGeom prst="ellipse">
            <a:avLst/>
          </a:prstGeom>
          <a:solidFill>
            <a:schemeClr val="tx2">
              <a:lumMod val="90000"/>
              <a:lumOff val="10000"/>
              <a:alpha val="51636"/>
            </a:schemeClr>
          </a:solidFill>
          <a:ln w="25400"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F47F44-5B2C-7F11-5470-1C470E1B8542}"/>
              </a:ext>
            </a:extLst>
          </p:cNvPr>
          <p:cNvSpPr txBox="1">
            <a:spLocks/>
          </p:cNvSpPr>
          <p:nvPr/>
        </p:nvSpPr>
        <p:spPr>
          <a:xfrm>
            <a:off x="-313199" y="3407977"/>
            <a:ext cx="7953632" cy="2076782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ysClr val="windowText" lastClr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Voice Verity</a:t>
            </a:r>
            <a:endParaRPr lang="en-KR" sz="3600" b="1" dirty="0">
              <a:solidFill>
                <a:sysClr val="windowText" lastClr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81A1B-69B9-58E1-4103-0E0C415B66B1}"/>
              </a:ext>
            </a:extLst>
          </p:cNvPr>
          <p:cNvSpPr txBox="1"/>
          <p:nvPr/>
        </p:nvSpPr>
        <p:spPr>
          <a:xfrm>
            <a:off x="6890248" y="3002579"/>
            <a:ext cx="4541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고도화 되는 보이스피싱 범죄 예방</a:t>
            </a:r>
            <a:endParaRPr lang="en-KR" sz="2400" dirty="0">
              <a:solidFill>
                <a:schemeClr val="tx1">
                  <a:lumMod val="65000"/>
                  <a:lumOff val="3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81E9D-E1E0-46DD-E0D6-2D25BCD3CAF2}"/>
              </a:ext>
            </a:extLst>
          </p:cNvPr>
          <p:cNvSpPr txBox="1"/>
          <p:nvPr/>
        </p:nvSpPr>
        <p:spPr>
          <a:xfrm>
            <a:off x="6890248" y="21151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비용 절감</a:t>
            </a:r>
            <a:endParaRPr lang="en-KR" sz="2400" dirty="0">
              <a:solidFill>
                <a:schemeClr val="tx1">
                  <a:lumMod val="65000"/>
                  <a:lumOff val="3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CCC6E-D798-3135-A5C2-F53BF77A6417}"/>
              </a:ext>
            </a:extLst>
          </p:cNvPr>
          <p:cNvSpPr txBox="1"/>
          <p:nvPr/>
        </p:nvSpPr>
        <p:spPr>
          <a:xfrm>
            <a:off x="6890248" y="4715785"/>
            <a:ext cx="359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defRPr>
            </a:lvl1pPr>
          </a:lstStyle>
          <a:p>
            <a:r>
              <a:rPr lang="ko-KR" altLang="en-US" sz="2400" dirty="0"/>
              <a:t>계속해서 발전하는 서비스 </a:t>
            </a:r>
            <a:endParaRPr lang="en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32124-6B3B-6838-5E93-8A7F34AA793A}"/>
              </a:ext>
            </a:extLst>
          </p:cNvPr>
          <p:cNvSpPr txBox="1"/>
          <p:nvPr/>
        </p:nvSpPr>
        <p:spPr>
          <a:xfrm>
            <a:off x="6890248" y="3859182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미디어 컨텐츠 검증  </a:t>
            </a:r>
            <a:endParaRPr lang="en-KR" sz="2400" dirty="0">
              <a:solidFill>
                <a:schemeClr val="tx1">
                  <a:lumMod val="65000"/>
                  <a:lumOff val="3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15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30A45CD-85C1-4620-0363-0FD3F93D76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9463592" y="6156046"/>
            <a:ext cx="426313" cy="540000"/>
          </a:xfrm>
          <a:prstGeom prst="rect">
            <a:avLst/>
          </a:prstGeom>
        </p:spPr>
      </p:pic>
      <p:sp>
        <p:nvSpPr>
          <p:cNvPr id="59" name="Arc 58">
            <a:extLst>
              <a:ext uri="{FF2B5EF4-FFF2-40B4-BE49-F238E27FC236}">
                <a16:creationId xmlns:a16="http://schemas.microsoft.com/office/drawing/2014/main" id="{74BCFB89-6FD7-A747-B09B-C8C060A111EB}"/>
              </a:ext>
            </a:extLst>
          </p:cNvPr>
          <p:cNvSpPr/>
          <p:nvPr/>
        </p:nvSpPr>
        <p:spPr>
          <a:xfrm rot="12165585">
            <a:off x="862845" y="3458135"/>
            <a:ext cx="4756608" cy="2252157"/>
          </a:xfrm>
          <a:prstGeom prst="arc">
            <a:avLst>
              <a:gd name="adj1" fmla="val 9397983"/>
              <a:gd name="adj2" fmla="val 882856"/>
            </a:avLst>
          </a:prstGeom>
          <a:ln>
            <a:gradFill>
              <a:gsLst>
                <a:gs pos="7000">
                  <a:srgbClr val="2B1C82">
                    <a:alpha val="71697"/>
                  </a:srgbClr>
                </a:gs>
                <a:gs pos="48000">
                  <a:schemeClr val="accent1">
                    <a:lumMod val="45000"/>
                    <a:lumOff val="55000"/>
                    <a:alpha val="58863"/>
                  </a:schemeClr>
                </a:gs>
                <a:gs pos="100000">
                  <a:srgbClr val="FBFBFB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88D7144D-AEC6-4AE7-46BA-264953F57819}"/>
              </a:ext>
            </a:extLst>
          </p:cNvPr>
          <p:cNvSpPr/>
          <p:nvPr/>
        </p:nvSpPr>
        <p:spPr>
          <a:xfrm rot="12165585">
            <a:off x="1141136" y="3390784"/>
            <a:ext cx="4422687" cy="2094052"/>
          </a:xfrm>
          <a:prstGeom prst="arc">
            <a:avLst>
              <a:gd name="adj1" fmla="val 9397983"/>
              <a:gd name="adj2" fmla="val 882856"/>
            </a:avLst>
          </a:prstGeom>
          <a:ln>
            <a:gradFill>
              <a:gsLst>
                <a:gs pos="7000">
                  <a:srgbClr val="3122B5">
                    <a:alpha val="42203"/>
                  </a:srgbClr>
                </a:gs>
                <a:gs pos="48000">
                  <a:schemeClr val="accent1">
                    <a:lumMod val="45000"/>
                    <a:lumOff val="55000"/>
                    <a:alpha val="58863"/>
                  </a:schemeClr>
                </a:gs>
                <a:gs pos="100000">
                  <a:srgbClr val="FBFBFB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AD5517C-4DD9-0045-AC38-A1DF16E21467}"/>
              </a:ext>
            </a:extLst>
          </p:cNvPr>
          <p:cNvCxnSpPr>
            <a:cxnSpLocks/>
          </p:cNvCxnSpPr>
          <p:nvPr/>
        </p:nvCxnSpPr>
        <p:spPr>
          <a:xfrm>
            <a:off x="6974846" y="2599345"/>
            <a:ext cx="133117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122B5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505587-71AF-2933-D483-FDEE06B1725E}"/>
              </a:ext>
            </a:extLst>
          </p:cNvPr>
          <p:cNvCxnSpPr>
            <a:cxnSpLocks/>
          </p:cNvCxnSpPr>
          <p:nvPr/>
        </p:nvCxnSpPr>
        <p:spPr>
          <a:xfrm flipV="1">
            <a:off x="6974846" y="3429000"/>
            <a:ext cx="4457030" cy="32479"/>
          </a:xfrm>
          <a:prstGeom prst="line">
            <a:avLst/>
          </a:prstGeom>
          <a:ln w="25400">
            <a:gradFill flip="none" rotWithShape="1">
              <a:gsLst>
                <a:gs pos="0">
                  <a:srgbClr val="3122B5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830AAF4-6671-9D64-E395-500DD6E4A59D}"/>
              </a:ext>
            </a:extLst>
          </p:cNvPr>
          <p:cNvCxnSpPr>
            <a:cxnSpLocks/>
          </p:cNvCxnSpPr>
          <p:nvPr/>
        </p:nvCxnSpPr>
        <p:spPr>
          <a:xfrm>
            <a:off x="6974846" y="4312551"/>
            <a:ext cx="2488746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122B5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C0272A-D421-9247-C77E-9E02159C81BB}"/>
              </a:ext>
            </a:extLst>
          </p:cNvPr>
          <p:cNvGrpSpPr/>
          <p:nvPr/>
        </p:nvGrpSpPr>
        <p:grpSpPr>
          <a:xfrm>
            <a:off x="1135468" y="1299933"/>
            <a:ext cx="1264843" cy="1276930"/>
            <a:chOff x="2501116" y="257038"/>
            <a:chExt cx="7175632" cy="717563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0F80C4A-BE41-3DCD-3279-7E4B05C9C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1116" y="257038"/>
              <a:ext cx="7175632" cy="7175632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30498"/>
              </a:schemeClr>
            </a:solidFill>
            <a:ln w="25400"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A3B6EC-ACC2-2842-265D-BE55C0B03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4402" y="1057865"/>
              <a:ext cx="5573979" cy="5573979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41000"/>
              </a:schemeClr>
            </a:solidFill>
            <a:ln w="25400"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3C7C3A3-2F34-3097-C922-1119CBF672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1391" y="1144854"/>
              <a:ext cx="5400000" cy="540000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51177"/>
              </a:schemeClr>
            </a:solidFill>
            <a:ln w="25400">
              <a:noFill/>
            </a:ln>
            <a:effectLst>
              <a:softEdge rad="257849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5B03B3E-DE68-C784-AFAF-A969951238FE}"/>
              </a:ext>
            </a:extLst>
          </p:cNvPr>
          <p:cNvCxnSpPr>
            <a:cxnSpLocks/>
          </p:cNvCxnSpPr>
          <p:nvPr/>
        </p:nvCxnSpPr>
        <p:spPr>
          <a:xfrm>
            <a:off x="6974846" y="5169154"/>
            <a:ext cx="341922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3122B5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2">
            <a:extLst>
              <a:ext uri="{FF2B5EF4-FFF2-40B4-BE49-F238E27FC236}">
                <a16:creationId xmlns:a16="http://schemas.microsoft.com/office/drawing/2014/main" id="{D961A599-15B9-D3C2-B52B-EA35E94C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49" y="2418873"/>
            <a:ext cx="2380200" cy="1693884"/>
          </a:xfrm>
          <a:prstGeom prst="rect">
            <a:avLst/>
          </a:prstGeom>
          <a:noFill/>
          <a:effectLst>
            <a:outerShdw blurRad="184881" dist="45223" dir="4620000" sx="99931" sy="99931" algn="tl" rotWithShape="0">
              <a:schemeClr val="tx2">
                <a:lumMod val="90000"/>
                <a:lumOff val="1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F46BB-8379-2E85-82CA-E1078D23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1846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09C2CE-7846-2654-263B-251430028929}"/>
              </a:ext>
            </a:extLst>
          </p:cNvPr>
          <p:cNvSpPr/>
          <p:nvPr/>
        </p:nvSpPr>
        <p:spPr>
          <a:xfrm>
            <a:off x="3827974" y="2875000"/>
            <a:ext cx="5044721" cy="11079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39000">
                <a:schemeClr val="tx2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B954D-EE4C-B2A5-DC1E-D8CAAE9CA72F}"/>
              </a:ext>
            </a:extLst>
          </p:cNvPr>
          <p:cNvSpPr txBox="1"/>
          <p:nvPr/>
        </p:nvSpPr>
        <p:spPr>
          <a:xfrm>
            <a:off x="2814835" y="2321002"/>
            <a:ext cx="23391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98920-C022-6186-7FED-EBA14662A91E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D1BEE0-500F-6C8D-7926-747A631662F2}"/>
              </a:ext>
            </a:extLst>
          </p:cNvPr>
          <p:cNvSpPr/>
          <p:nvPr/>
        </p:nvSpPr>
        <p:spPr>
          <a:xfrm>
            <a:off x="1056000" y="6590804"/>
            <a:ext cx="144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10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DC73681E-D666-21C4-B57D-358B2AAA6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2267168" y="6156046"/>
            <a:ext cx="426313" cy="540000"/>
          </a:xfrm>
          <a:prstGeom prst="rect">
            <a:avLst/>
          </a:prstGeom>
        </p:spPr>
      </p:pic>
      <p:pic>
        <p:nvPicPr>
          <p:cNvPr id="12" name="Picture 11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0BC6ACA8-B6ED-B682-00D0-F37A1BB4A0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AA328-4EE2-069E-6050-96746EEE4257}"/>
              </a:ext>
            </a:extLst>
          </p:cNvPr>
          <p:cNvSpPr txBox="1"/>
          <p:nvPr/>
        </p:nvSpPr>
        <p:spPr>
          <a:xfrm>
            <a:off x="5392815" y="2967332"/>
            <a:ext cx="2945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조원 소개</a:t>
            </a:r>
            <a:endParaRPr lang="en-KR" sz="54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EF9457-9CA2-C031-6F5A-4726AE51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708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클립아트, 일러스트레이션, 그림, 만화 영화이(가) 표시된 사진&#10;&#10;자동 생성된 설명">
            <a:extLst>
              <a:ext uri="{FF2B5EF4-FFF2-40B4-BE49-F238E27FC236}">
                <a16:creationId xmlns:a16="http://schemas.microsoft.com/office/drawing/2014/main" id="{05E56166-DAD6-1ADC-E8DB-BC3AE402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412" y="2157412"/>
            <a:ext cx="2543175" cy="254317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3685CC3-C640-44C6-21C1-F36EB7EFB37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6. 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기대효과 및 제안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55DCFE-8CCC-A926-E279-1771204775C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BCB00AE-25AC-CE0F-4D1F-576B02C2CE0B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01F4AE6C-83EF-9B54-4077-48E33B9CA256}"/>
              </a:ext>
            </a:extLst>
          </p:cNvPr>
          <p:cNvSpPr/>
          <p:nvPr/>
        </p:nvSpPr>
        <p:spPr>
          <a:xfrm>
            <a:off x="1056000" y="6590804"/>
            <a:ext cx="864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6" name="Picture 8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DC23CA5F-76D3-4888-047B-DF4A6334C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9463592" y="6156046"/>
            <a:ext cx="426313" cy="540000"/>
          </a:xfrm>
          <a:prstGeom prst="rect">
            <a:avLst/>
          </a:prstGeom>
        </p:spPr>
      </p:pic>
      <p:pic>
        <p:nvPicPr>
          <p:cNvPr id="28" name="Picture 9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BEF5C69F-BB15-0534-77A9-0262A8C6C1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pic>
        <p:nvPicPr>
          <p:cNvPr id="29" name="그림 28" descr="만화 영화, 애니메이션, 클립아트이(가) 표시된 사진&#10;&#10;자동 생성된 설명">
            <a:extLst>
              <a:ext uri="{FF2B5EF4-FFF2-40B4-BE49-F238E27FC236}">
                <a16:creationId xmlns:a16="http://schemas.microsoft.com/office/drawing/2014/main" id="{751BCC11-29F5-3D66-89A2-046D43388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222" y="2157412"/>
            <a:ext cx="2828925" cy="2543175"/>
          </a:xfrm>
          <a:prstGeom prst="rect">
            <a:avLst/>
          </a:prstGeom>
        </p:spPr>
      </p:pic>
      <p:pic>
        <p:nvPicPr>
          <p:cNvPr id="31" name="그림 30" descr="만화 영화, 텍스트이(가) 표시된 사진&#10;&#10;자동 생성된 설명">
            <a:extLst>
              <a:ext uri="{FF2B5EF4-FFF2-40B4-BE49-F238E27FC236}">
                <a16:creationId xmlns:a16="http://schemas.microsoft.com/office/drawing/2014/main" id="{579F8B3F-2091-10F0-07B3-A1518B8D42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2093" y="2157412"/>
            <a:ext cx="3267075" cy="2543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3BAB2-7C26-C3E8-46AD-9EF1FC7DBEB5}"/>
              </a:ext>
            </a:extLst>
          </p:cNvPr>
          <p:cNvSpPr txBox="1"/>
          <p:nvPr/>
        </p:nvSpPr>
        <p:spPr>
          <a:xfrm>
            <a:off x="1134738" y="1685580"/>
            <a:ext cx="2825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Jua"/>
                <a:ea typeface="Y SpotlightOTF"/>
              </a:rPr>
              <a:t>엔터테인먼트</a:t>
            </a:r>
            <a:r>
              <a:rPr lang="en-US" altLang="ko-KR">
                <a:latin typeface="Jua"/>
                <a:ea typeface="맑은 고딕"/>
              </a:rPr>
              <a:t> </a:t>
            </a:r>
            <a:r>
              <a:rPr lang="ko-KR" altLang="en-US">
                <a:latin typeface="Jua"/>
                <a:ea typeface="Y SpotlightOTF"/>
              </a:rPr>
              <a:t>산업</a:t>
            </a:r>
            <a:endParaRPr lang="en-US" altLang="ko-KR">
              <a:ea typeface="Y SpotlightOT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86C00-056C-FD5B-800C-28148BF105AF}"/>
              </a:ext>
            </a:extLst>
          </p:cNvPr>
          <p:cNvSpPr txBox="1"/>
          <p:nvPr/>
        </p:nvSpPr>
        <p:spPr>
          <a:xfrm>
            <a:off x="4733581" y="16855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Jua"/>
                <a:ea typeface="Y SpotlightOTF"/>
              </a:rPr>
              <a:t>보안</a:t>
            </a:r>
            <a:r>
              <a:rPr lang="en-US" altLang="ko-KR">
                <a:latin typeface="Jua"/>
                <a:ea typeface="맑은 고딕"/>
              </a:rPr>
              <a:t> </a:t>
            </a:r>
            <a:r>
              <a:rPr lang="ko-KR" altLang="en-US">
                <a:latin typeface="Jua"/>
                <a:ea typeface="Y SpotlightOTF"/>
              </a:rPr>
              <a:t>시스템</a:t>
            </a:r>
            <a:endParaRPr lang="en-US" altLang="ko-KR">
              <a:ea typeface="Y SpotlightOT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C1275-7332-EF2D-2307-C86508F8B005}"/>
              </a:ext>
            </a:extLst>
          </p:cNvPr>
          <p:cNvSpPr txBox="1"/>
          <p:nvPr/>
        </p:nvSpPr>
        <p:spPr>
          <a:xfrm>
            <a:off x="8516038" y="16855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Jua"/>
                <a:ea typeface="Y SpotlightOTF"/>
              </a:rPr>
              <a:t>미디어</a:t>
            </a:r>
            <a:r>
              <a:rPr lang="en-US" altLang="ko-KR">
                <a:latin typeface="Jua"/>
                <a:ea typeface="맑은 고딕"/>
              </a:rPr>
              <a:t> </a:t>
            </a:r>
            <a:r>
              <a:rPr lang="ko-KR" altLang="en-US">
                <a:latin typeface="Jua"/>
                <a:ea typeface="Y SpotlightOTF"/>
              </a:rPr>
              <a:t>산업</a:t>
            </a:r>
            <a:endParaRPr lang="en-US" altLang="ko-KR">
              <a:ea typeface="Y SpotlightOT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E436C-9E97-214D-D538-E8BACBBB561E}"/>
              </a:ext>
            </a:extLst>
          </p:cNvPr>
          <p:cNvSpPr txBox="1"/>
          <p:nvPr/>
        </p:nvSpPr>
        <p:spPr>
          <a:xfrm>
            <a:off x="510449" y="5201797"/>
            <a:ext cx="40744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음성</a:t>
            </a: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</a:t>
            </a: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기술의</a:t>
            </a: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품질</a:t>
            </a: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평가</a:t>
            </a:r>
            <a:endParaRPr lang="en-US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성우나</a:t>
            </a: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가수의</a:t>
            </a: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목소리</a:t>
            </a: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무단 사용</a:t>
            </a: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탐지</a:t>
            </a:r>
            <a:endParaRPr lang="en-US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A6930-2D82-5C50-1A3E-C8E2B088C18E}"/>
              </a:ext>
            </a:extLst>
          </p:cNvPr>
          <p:cNvSpPr txBox="1"/>
          <p:nvPr/>
        </p:nvSpPr>
        <p:spPr>
          <a:xfrm>
            <a:off x="1056000" y="660035"/>
            <a:ext cx="19704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latin typeface="Y SpotlightOTF" panose="020B0600000101010101" pitchFamily="34" charset="-127"/>
                <a:ea typeface="Y SpotlightOTF"/>
              </a:rPr>
              <a:t>활용 제안</a:t>
            </a:r>
            <a:endParaRPr lang="en-KR" sz="3200" dirty="0">
              <a:latin typeface="Y SpotlightOTF" panose="020B0600000101010101" pitchFamily="34" charset="-127"/>
              <a:ea typeface="Y SpotlightOTF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80DC2-46C0-4F3E-CF57-97B85E86104C}"/>
              </a:ext>
            </a:extLst>
          </p:cNvPr>
          <p:cNvSpPr txBox="1"/>
          <p:nvPr/>
        </p:nvSpPr>
        <p:spPr>
          <a:xfrm>
            <a:off x="4228639" y="5201798"/>
            <a:ext cx="37530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음성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인증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시스템의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보안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강화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통화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중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실시간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딥보이스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음성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탐지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FFBA3-346F-E74B-C8DC-511E2F31BFD4}"/>
              </a:ext>
            </a:extLst>
          </p:cNvPr>
          <p:cNvSpPr txBox="1"/>
          <p:nvPr/>
        </p:nvSpPr>
        <p:spPr>
          <a:xfrm>
            <a:off x="7992737" y="5201798"/>
            <a:ext cx="35511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뉴스나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팟캐스트의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음성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진위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여부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확인미디어에서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사용된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음성의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진실성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E5DE5-703D-DB64-61BC-5124FE66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925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6762FE43-E54B-4538-8042-EAF7F82C33A9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C5F168B-7685-4464-BC53-9F5EDA8445E3}"/>
              </a:ext>
            </a:extLst>
          </p:cNvPr>
          <p:cNvSpPr/>
          <p:nvPr/>
        </p:nvSpPr>
        <p:spPr>
          <a:xfrm>
            <a:off x="1056000" y="6590804"/>
            <a:ext cx="1008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6" descr="A black and white picture of a police officer and a prisoner&#10;&#10;Description automatically generated">
            <a:extLst>
              <a:ext uri="{FF2B5EF4-FFF2-40B4-BE49-F238E27FC236}">
                <a16:creationId xmlns:a16="http://schemas.microsoft.com/office/drawing/2014/main" id="{5FDCF21B-53F4-4687-B4C4-74B641E50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234" y1="18457" x2="40234" y2="18457"/>
                        <a14:foregroundMark x1="44238" y1="22852" x2="44238" y2="22852"/>
                        <a14:foregroundMark x1="42969" y1="27246" x2="42969" y2="27246"/>
                        <a14:foregroundMark x1="31836" y1="36133" x2="31836" y2="36133"/>
                        <a14:foregroundMark x1="30176" y1="47168" x2="30176" y2="47168"/>
                        <a14:foregroundMark x1="41504" y1="35840" x2="41504" y2="35840"/>
                        <a14:foregroundMark x1="54102" y1="65527" x2="54102" y2="65527"/>
                        <a14:foregroundMark x1="47754" y1="79102" x2="47754" y2="79102"/>
                        <a14:foregroundMark x1="68555" y1="71582" x2="68555" y2="71582"/>
                        <a14:foregroundMark x1="52832" y1="35254" x2="52832" y2="35254"/>
                        <a14:foregroundMark x1="52637" y1="39063" x2="52637" y2="39063"/>
                        <a14:foregroundMark x1="48438" y1="45801" x2="48438" y2="45801"/>
                        <a14:foregroundMark x1="56543" y1="36914" x2="56543" y2="36914"/>
                        <a14:foregroundMark x1="61426" y1="35840" x2="61426" y2="35840"/>
                        <a14:foregroundMark x1="72949" y1="31250" x2="72949" y2="31250"/>
                        <a14:foregroundMark x1="63477" y1="42188" x2="63477" y2="42188"/>
                        <a14:foregroundMark x1="61621" y1="46777" x2="61621" y2="46777"/>
                        <a14:foregroundMark x1="59473" y1="50781" x2="59473" y2="50781"/>
                        <a14:foregroundMark x1="71289" y1="43066" x2="71289" y2="43066"/>
                        <a14:foregroundMark x1="72070" y1="47461" x2="72070" y2="47461"/>
                        <a14:foregroundMark x1="78418" y1="48242" x2="78418" y2="4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1685" y="5934364"/>
            <a:ext cx="876133" cy="876133"/>
          </a:xfrm>
          <a:prstGeom prst="rect">
            <a:avLst/>
          </a:prstGeom>
        </p:spPr>
      </p:pic>
      <p:cxnSp>
        <p:nvCxnSpPr>
          <p:cNvPr id="6" name="Straight Connector 78">
            <a:extLst>
              <a:ext uri="{FF2B5EF4-FFF2-40B4-BE49-F238E27FC236}">
                <a16:creationId xmlns:a16="http://schemas.microsoft.com/office/drawing/2014/main" id="{53DE398E-BCB9-4665-85C5-5DA2046E751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4CCA41-0DE0-4F83-A0F4-EB56D0E01388}"/>
              </a:ext>
            </a:extLst>
          </p:cNvPr>
          <p:cNvSpPr txBox="1"/>
          <p:nvPr/>
        </p:nvSpPr>
        <p:spPr>
          <a:xfrm>
            <a:off x="10411326" y="160317"/>
            <a:ext cx="16049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12A80-2E79-474C-91B9-3BAC2D55A044}"/>
              </a:ext>
            </a:extLst>
          </p:cNvPr>
          <p:cNvSpPr txBox="1"/>
          <p:nvPr/>
        </p:nvSpPr>
        <p:spPr>
          <a:xfrm>
            <a:off x="4985760" y="3136612"/>
            <a:ext cx="222048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latin typeface="Y SpotlightOTF" panose="020B0600000101010101" pitchFamily="34" charset="-127"/>
                <a:ea typeface="Y SpotlightOTF"/>
              </a:rPr>
              <a:t>감사합니다</a:t>
            </a:r>
            <a:r>
              <a:rPr lang="en-US" altLang="ko-KR" sz="3200" dirty="0">
                <a:latin typeface="Y SpotlightOTF" panose="020B0600000101010101" pitchFamily="34" charset="-127"/>
                <a:ea typeface="Y SpotlightOTF"/>
              </a:rPr>
              <a:t>!</a:t>
            </a:r>
            <a:endParaRPr lang="en-KR" sz="3200" dirty="0">
              <a:latin typeface="Y SpotlightOTF" panose="020B0600000101010101" pitchFamily="34" charset="-127"/>
              <a:ea typeface="Y SpotlightOTF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19574-4104-7108-47D0-2E72CB8B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6210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424E10-0334-17FE-E81E-4C6B7E10D9A9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FBC7B5-177A-AD78-1FF3-B17020E03803}"/>
              </a:ext>
            </a:extLst>
          </p:cNvPr>
          <p:cNvSpPr/>
          <p:nvPr/>
        </p:nvSpPr>
        <p:spPr>
          <a:xfrm>
            <a:off x="1056000" y="6590804"/>
            <a:ext cx="1008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 descr="A black and white picture of a police officer and a prisoner&#10;&#10;Description automatically generated">
            <a:extLst>
              <a:ext uri="{FF2B5EF4-FFF2-40B4-BE49-F238E27FC236}">
                <a16:creationId xmlns:a16="http://schemas.microsoft.com/office/drawing/2014/main" id="{E4607FE9-A582-2CFB-DA2F-EA0980A94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234" y1="18457" x2="40234" y2="18457"/>
                        <a14:foregroundMark x1="44238" y1="22852" x2="44238" y2="22852"/>
                        <a14:foregroundMark x1="42969" y1="27246" x2="42969" y2="27246"/>
                        <a14:foregroundMark x1="31836" y1="36133" x2="31836" y2="36133"/>
                        <a14:foregroundMark x1="30176" y1="47168" x2="30176" y2="47168"/>
                        <a14:foregroundMark x1="41504" y1="35840" x2="41504" y2="35840"/>
                        <a14:foregroundMark x1="54102" y1="65527" x2="54102" y2="65527"/>
                        <a14:foregroundMark x1="47754" y1="79102" x2="47754" y2="79102"/>
                        <a14:foregroundMark x1="68555" y1="71582" x2="68555" y2="71582"/>
                        <a14:foregroundMark x1="52832" y1="35254" x2="52832" y2="35254"/>
                        <a14:foregroundMark x1="52637" y1="39063" x2="52637" y2="39063"/>
                        <a14:foregroundMark x1="48438" y1="45801" x2="48438" y2="45801"/>
                        <a14:foregroundMark x1="56543" y1="36914" x2="56543" y2="36914"/>
                        <a14:foregroundMark x1="61426" y1="35840" x2="61426" y2="35840"/>
                        <a14:foregroundMark x1="72949" y1="31250" x2="72949" y2="31250"/>
                        <a14:foregroundMark x1="63477" y1="42188" x2="63477" y2="42188"/>
                        <a14:foregroundMark x1="61621" y1="46777" x2="61621" y2="46777"/>
                        <a14:foregroundMark x1="59473" y1="50781" x2="59473" y2="50781"/>
                        <a14:foregroundMark x1="71289" y1="43066" x2="71289" y2="43066"/>
                        <a14:foregroundMark x1="72070" y1="47461" x2="72070" y2="47461"/>
                        <a14:foregroundMark x1="78418" y1="48242" x2="78418" y2="4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1685" y="5934364"/>
            <a:ext cx="876133" cy="8761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FB71F-9EF8-1317-ED88-D391D60E55F6}"/>
              </a:ext>
            </a:extLst>
          </p:cNvPr>
          <p:cNvSpPr/>
          <p:nvPr/>
        </p:nvSpPr>
        <p:spPr>
          <a:xfrm>
            <a:off x="3668233" y="2875000"/>
            <a:ext cx="5667153" cy="11079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20000">
                <a:schemeClr val="tx2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A661D-9F7F-840C-FA28-1A4A7E5297B2}"/>
              </a:ext>
            </a:extLst>
          </p:cNvPr>
          <p:cNvSpPr txBox="1"/>
          <p:nvPr/>
        </p:nvSpPr>
        <p:spPr>
          <a:xfrm>
            <a:off x="2014624" y="2321000"/>
            <a:ext cx="259558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en-US" altLang="ko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r>
            <a:endParaRPr lang="en-KR" sz="13800" b="1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9C3F6-7660-9721-FC2E-ADE1C464036E}"/>
              </a:ext>
            </a:extLst>
          </p:cNvPr>
          <p:cNvSpPr txBox="1"/>
          <p:nvPr/>
        </p:nvSpPr>
        <p:spPr>
          <a:xfrm>
            <a:off x="6129073" y="2971582"/>
            <a:ext cx="1457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부록</a:t>
            </a:r>
            <a:endParaRPr lang="en-KR" sz="54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561A9-CBE1-59A3-D99E-2AFA3F20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35875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037DDF-7C44-2E8B-B574-CFE47C93BE57}"/>
              </a:ext>
            </a:extLst>
          </p:cNvPr>
          <p:cNvSpPr txBox="1"/>
          <p:nvPr/>
        </p:nvSpPr>
        <p:spPr>
          <a:xfrm>
            <a:off x="1056000" y="660035"/>
            <a:ext cx="2202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서비스 설계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60B38C-4D46-D91D-9035-1416D041BE83}"/>
              </a:ext>
            </a:extLst>
          </p:cNvPr>
          <p:cNvSpPr/>
          <p:nvPr/>
        </p:nvSpPr>
        <p:spPr>
          <a:xfrm>
            <a:off x="1056000" y="1774372"/>
            <a:ext cx="3156857" cy="4114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6793" dist="155541" dir="1980000" sx="96000" sy="9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1CE1DE-454B-729F-B6C8-DE0BD8AE27DD}"/>
              </a:ext>
            </a:extLst>
          </p:cNvPr>
          <p:cNvSpPr/>
          <p:nvPr/>
        </p:nvSpPr>
        <p:spPr>
          <a:xfrm>
            <a:off x="4539428" y="1774372"/>
            <a:ext cx="3156857" cy="4114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6793" dist="155541" dir="1980000" sx="96000" sy="9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B3157-81D0-0489-9937-45F1D332330C}"/>
              </a:ext>
            </a:extLst>
          </p:cNvPr>
          <p:cNvSpPr/>
          <p:nvPr/>
        </p:nvSpPr>
        <p:spPr>
          <a:xfrm>
            <a:off x="8022857" y="1774372"/>
            <a:ext cx="3156857" cy="4114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46793" dist="155541" dir="1980000" sx="96000" sy="9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702C4-6F5F-0F4A-8FB0-B349D67B646F}"/>
              </a:ext>
            </a:extLst>
          </p:cNvPr>
          <p:cNvSpPr txBox="1"/>
          <p:nvPr/>
        </p:nvSpPr>
        <p:spPr>
          <a:xfrm>
            <a:off x="1501746" y="1933664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진행사항 공유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/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정리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E3DA3-D187-58D7-C5A8-9E00E70FE70F}"/>
              </a:ext>
            </a:extLst>
          </p:cNvPr>
          <p:cNvSpPr txBox="1"/>
          <p:nvPr/>
        </p:nvSpPr>
        <p:spPr>
          <a:xfrm>
            <a:off x="5532384" y="1933664"/>
            <a:ext cx="1127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형상관리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B4CD0-27BB-A487-29F8-8F9885E89029}"/>
              </a:ext>
            </a:extLst>
          </p:cNvPr>
          <p:cNvSpPr txBox="1"/>
          <p:nvPr/>
        </p:nvSpPr>
        <p:spPr>
          <a:xfrm>
            <a:off x="9019236" y="1933664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개발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IDE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D7A0C2F5-E381-F3B0-21E4-F7D7DFE5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47" y="2547495"/>
            <a:ext cx="1162200" cy="1162200"/>
          </a:xfrm>
          <a:prstGeom prst="rect">
            <a:avLst/>
          </a:prstGeom>
        </p:spPr>
      </p:pic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B72EB8BF-8E6E-3745-9937-B0687BD34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42" t="19683" r="16041" b="21746"/>
          <a:stretch/>
        </p:blipFill>
        <p:spPr>
          <a:xfrm>
            <a:off x="2096647" y="3917244"/>
            <a:ext cx="1162200" cy="1002271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F28476-B047-8762-E546-6B7490BD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84" y="3184072"/>
            <a:ext cx="1143000" cy="1143000"/>
          </a:xfrm>
          <a:prstGeom prst="rect">
            <a:avLst/>
          </a:prstGeom>
        </p:spPr>
      </p:pic>
      <p:pic>
        <p:nvPicPr>
          <p:cNvPr id="20" name="Picture 19" descr="A blue logo with a cross&#10;&#10;Description automatically generated">
            <a:extLst>
              <a:ext uri="{FF2B5EF4-FFF2-40B4-BE49-F238E27FC236}">
                <a16:creationId xmlns:a16="http://schemas.microsoft.com/office/drawing/2014/main" id="{E5F4213D-71DD-D7C5-15D0-864C66C73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126" y="2673727"/>
            <a:ext cx="1505046" cy="1129654"/>
          </a:xfrm>
          <a:prstGeom prst="rect">
            <a:avLst/>
          </a:prstGeom>
        </p:spPr>
      </p:pic>
      <p:pic>
        <p:nvPicPr>
          <p:cNvPr id="22" name="Picture 2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7E030F1-BCBB-6D75-17AB-0E8910605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857" y="3755572"/>
            <a:ext cx="1365583" cy="1365583"/>
          </a:xfrm>
          <a:prstGeom prst="rect">
            <a:avLst/>
          </a:prstGeom>
        </p:spPr>
      </p:pic>
      <p:pic>
        <p:nvPicPr>
          <p:cNvPr id="24" name="Picture 23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3CCB3DE0-09B5-432C-960E-087D66534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171" y="3121976"/>
            <a:ext cx="1164101" cy="13484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8FB11E-1C3A-32EE-6720-4EC8414A1D57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A4AC7-23FA-2F80-1E8C-CEBDE88861A3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72D33-3430-4F24-EEA4-A09C9F2C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80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8897EF-4274-EF1D-D7B7-21FA2AF6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37" y="239487"/>
            <a:ext cx="10677870" cy="6618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F4DDCA-4A4C-EBBD-380B-4631085C3548}"/>
              </a:ext>
            </a:extLst>
          </p:cNvPr>
          <p:cNvSpPr txBox="1"/>
          <p:nvPr/>
        </p:nvSpPr>
        <p:spPr>
          <a:xfrm>
            <a:off x="1056000" y="660035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ERD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32B99-3516-675E-0A6A-C7F4C33743FC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DFD97D-CF65-9E23-BFE1-F06CF6C5A099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F97C5F-9E64-DA0E-85EF-53A7DF073BD5}"/>
              </a:ext>
            </a:extLst>
          </p:cNvPr>
          <p:cNvSpPr/>
          <p:nvPr/>
        </p:nvSpPr>
        <p:spPr>
          <a:xfrm>
            <a:off x="10319657" y="6226629"/>
            <a:ext cx="1646537" cy="63137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F2DD3E-E99F-5265-D55A-3F891D81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941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804CB-E94A-A58C-37AF-9B7CF59748D6}"/>
              </a:ext>
            </a:extLst>
          </p:cNvPr>
          <p:cNvSpPr txBox="1"/>
          <p:nvPr/>
        </p:nvSpPr>
        <p:spPr>
          <a:xfrm>
            <a:off x="1056000" y="660035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적용 기술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7EA8A-54E7-51D9-5E3E-40237A87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51" y="2577238"/>
            <a:ext cx="4569393" cy="1917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154F1B-823F-E33D-8D07-36974665966A}"/>
              </a:ext>
            </a:extLst>
          </p:cNvPr>
          <p:cNvSpPr txBox="1"/>
          <p:nvPr/>
        </p:nvSpPr>
        <p:spPr>
          <a:xfrm>
            <a:off x="1075251" y="4815180"/>
            <a:ext cx="6096000" cy="1169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@</a:t>
            </a:r>
            <a:r>
              <a:rPr lang="en-US" sz="12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permission_classes</a:t>
            </a:r>
            <a:r>
              <a:rPr 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([</a:t>
            </a:r>
            <a:r>
              <a:rPr lang="en-US" sz="12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IsAuthenticated</a:t>
            </a:r>
            <a:r>
              <a:rPr 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])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@</a:t>
            </a:r>
            <a:r>
              <a:rPr lang="en-US" sz="12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permission_classes</a:t>
            </a:r>
            <a:r>
              <a:rPr 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([</a:t>
            </a:r>
            <a:r>
              <a:rPr lang="en-US" sz="12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AllowAny</a:t>
            </a:r>
            <a:r>
              <a:rPr 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])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사용 </a:t>
            </a:r>
            <a:r>
              <a:rPr lang="ko-KR" altLang="en-US" sz="12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엔드포인트를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보호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Rest Framework(DRF)</a:t>
            </a:r>
            <a:r>
              <a:rPr lang="ko-KR" altLang="en-US" sz="12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통한 토큰 기반 인증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민감한 작업을 수행하기 전에 비밀번호를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98980-946E-2274-7820-822347CCD2F2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24E205-C8C1-21C1-628C-8561E67CA05E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CDF722-F577-E798-DF41-DA2BE0FF5588}"/>
              </a:ext>
            </a:extLst>
          </p:cNvPr>
          <p:cNvSpPr txBox="1"/>
          <p:nvPr/>
        </p:nvSpPr>
        <p:spPr>
          <a:xfrm>
            <a:off x="1056000" y="1438621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Secure 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코딩 및 보안사항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15289-B7B0-8CD4-B151-6FC03A246A31}"/>
              </a:ext>
            </a:extLst>
          </p:cNvPr>
          <p:cNvSpPr txBox="1"/>
          <p:nvPr/>
        </p:nvSpPr>
        <p:spPr>
          <a:xfrm>
            <a:off x="974759" y="2182557"/>
            <a:ext cx="6140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토큰 기반 인증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8E965-705D-C98E-FCA0-7AEA312F09CA}"/>
              </a:ext>
            </a:extLst>
          </p:cNvPr>
          <p:cNvSpPr txBox="1"/>
          <p:nvPr/>
        </p:nvSpPr>
        <p:spPr>
          <a:xfrm>
            <a:off x="6443014" y="2070743"/>
            <a:ext cx="6140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sz="14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해싱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매커니즘</a:t>
            </a:r>
            <a:endParaRPr lang="ko-KR" altLang="en-US" sz="1400" dirty="0">
              <a:solidFill>
                <a:srgbClr val="000000"/>
              </a:solidFill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54CF5-F5D6-917B-2A4B-37BAD98D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06" y="2548245"/>
            <a:ext cx="4611745" cy="1346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6854CC-DD48-FF62-D4EB-AB66915CB8B6}"/>
              </a:ext>
            </a:extLst>
          </p:cNvPr>
          <p:cNvSpPr txBox="1"/>
          <p:nvPr/>
        </p:nvSpPr>
        <p:spPr>
          <a:xfrm>
            <a:off x="6543506" y="4815179"/>
            <a:ext cx="6097604" cy="1169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비밀번호 </a:t>
            </a:r>
            <a:r>
              <a:rPr lang="ko-KR" altLang="en-US" sz="12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해싱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메커니즘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사용자의 비밀번호를 </a:t>
            </a:r>
            <a:r>
              <a:rPr lang="ko-KR" altLang="en-US" sz="12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해싱하여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데이터베이스에 저장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해싱된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비밀번호는 원래 비밀번호로 다시 변환할 수 없도록 </a:t>
            </a:r>
            <a:br>
              <a:rPr lang="en-US" altLang="ko-KR" sz="1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단방향 함수에 의해 암호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BF2076-9702-6221-BDDB-B8536D25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0872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447857-7387-4712-CD41-8705F7B4F82F}"/>
              </a:ext>
            </a:extLst>
          </p:cNvPr>
          <p:cNvSpPr txBox="1"/>
          <p:nvPr/>
        </p:nvSpPr>
        <p:spPr>
          <a:xfrm>
            <a:off x="1056000" y="660035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적용 기술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7B863-0112-73FF-C54D-91B608DE55D8}"/>
              </a:ext>
            </a:extLst>
          </p:cNvPr>
          <p:cNvSpPr txBox="1"/>
          <p:nvPr/>
        </p:nvSpPr>
        <p:spPr>
          <a:xfrm>
            <a:off x="984384" y="2073199"/>
            <a:ext cx="2759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KR"/>
            </a:defPPr>
            <a:lvl1pPr marL="342900" indent="-342900">
              <a:buFont typeface="+mj-lt"/>
              <a:buAutoNum type="arabicPeriod" startAt="4"/>
              <a:defRPr sz="140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>
              <a:buFont typeface="+mj-lt"/>
              <a:buAutoNum type="arabicPeriod" startAt="3"/>
            </a:pPr>
            <a:r>
              <a:rPr lang="ko-KR" altLang="en-US" dirty="0"/>
              <a:t>민감한 정보 별도 저장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1F2653-10BC-6309-3A8D-C5A9036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84" y="2452966"/>
            <a:ext cx="4588644" cy="1073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87068-6064-5A7B-B8B7-9806F7E716B6}"/>
              </a:ext>
            </a:extLst>
          </p:cNvPr>
          <p:cNvSpPr txBox="1"/>
          <p:nvPr/>
        </p:nvSpPr>
        <p:spPr>
          <a:xfrm>
            <a:off x="984384" y="4350805"/>
            <a:ext cx="3087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KR"/>
            </a:defPPr>
            <a:lvl1pPr marL="342900" indent="-342900">
              <a:buFont typeface="+mj-lt"/>
              <a:buAutoNum type="arabicPeriod" startAt="4"/>
              <a:defRPr sz="140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r>
              <a:rPr lang="ko-KR" altLang="en-US" dirty="0"/>
              <a:t>데이터 유효성 검사 및 오류 처리</a:t>
            </a:r>
          </a:p>
          <a:p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EA4CB-982E-6164-CF23-7F7981CEB76E}"/>
              </a:ext>
            </a:extLst>
          </p:cNvPr>
          <p:cNvSpPr txBox="1"/>
          <p:nvPr/>
        </p:nvSpPr>
        <p:spPr>
          <a:xfrm>
            <a:off x="984384" y="3583573"/>
            <a:ext cx="60976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환경 변수를 사용하여 민감한 정보 별도 저장 및 관리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2C2C9-DFCE-0F69-CE8C-3E5D3357E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4685261"/>
            <a:ext cx="4588644" cy="1039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AB2B0E-2EF2-A571-69A7-1200A86AF73F}"/>
              </a:ext>
            </a:extLst>
          </p:cNvPr>
          <p:cNvSpPr txBox="1"/>
          <p:nvPr/>
        </p:nvSpPr>
        <p:spPr>
          <a:xfrm>
            <a:off x="910579" y="5920966"/>
            <a:ext cx="60976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r>
              <a:rPr lang="ko-KR" altLang="en-US" dirty="0"/>
              <a:t>파일 확장자 또는 크기 등의 발생할 수 있는 모든 경우에 대한 오류를 체크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161CB-AEFF-0D7C-885F-DE5BD8A99DAA}"/>
              </a:ext>
            </a:extLst>
          </p:cNvPr>
          <p:cNvSpPr txBox="1"/>
          <p:nvPr/>
        </p:nvSpPr>
        <p:spPr>
          <a:xfrm>
            <a:off x="6888053" y="2086252"/>
            <a:ext cx="2759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KR"/>
            </a:defPPr>
            <a:lvl1pPr marL="342900" indent="-342900">
              <a:buFont typeface="+mj-lt"/>
              <a:buAutoNum type="arabicPeriod" startAt="4"/>
              <a:defRPr sz="140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>
              <a:buFont typeface="+mj-lt"/>
              <a:buAutoNum type="arabicPeriod" startAt="5"/>
            </a:pPr>
            <a:r>
              <a:rPr lang="en-US" altLang="ko-KR" dirty="0"/>
              <a:t>API </a:t>
            </a:r>
            <a:r>
              <a:rPr lang="ko-KR" altLang="en-US" dirty="0" err="1"/>
              <a:t>이용시</a:t>
            </a:r>
            <a:r>
              <a:rPr lang="ko-KR" altLang="en-US" dirty="0"/>
              <a:t> 키 검증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9B0B09-51F8-B479-A317-F44CFD3F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44" y="2452966"/>
            <a:ext cx="3830252" cy="32851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7D3B6B-258F-2687-0328-66C4FA5F190A}"/>
              </a:ext>
            </a:extLst>
          </p:cNvPr>
          <p:cNvSpPr txBox="1"/>
          <p:nvPr/>
        </p:nvSpPr>
        <p:spPr>
          <a:xfrm>
            <a:off x="6988544" y="5920966"/>
            <a:ext cx="4276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r>
              <a:rPr lang="ko-KR" altLang="en-US" dirty="0"/>
              <a:t>권한을 가진 고객만이 </a:t>
            </a:r>
            <a:r>
              <a:rPr lang="en-US" dirty="0"/>
              <a:t>API </a:t>
            </a:r>
            <a:r>
              <a:rPr lang="ko-KR" altLang="en-US" dirty="0"/>
              <a:t>서비스를 이용할 수 있도록 키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dirty="0"/>
              <a:t>Credit</a:t>
            </a:r>
            <a:r>
              <a:rPr lang="ko-KR" altLang="en-US" dirty="0"/>
              <a:t>을 검증 후 서비스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D2E36-D6DC-4093-BD6C-E7F774B2C80A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DCFA06-F85A-C6FA-1AEE-5E90A05290D2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A94F19-66E7-E4A1-2E20-942A7916DF62}"/>
              </a:ext>
            </a:extLst>
          </p:cNvPr>
          <p:cNvSpPr txBox="1"/>
          <p:nvPr/>
        </p:nvSpPr>
        <p:spPr>
          <a:xfrm>
            <a:off x="1056000" y="1438621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Secure 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코딩 및 보안사항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51FF971-58EC-45EC-DE41-D1E16F76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66814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D3DD60D-3741-24E3-6CFE-A5445B270C2D}"/>
              </a:ext>
            </a:extLst>
          </p:cNvPr>
          <p:cNvSpPr/>
          <p:nvPr/>
        </p:nvSpPr>
        <p:spPr>
          <a:xfrm>
            <a:off x="6471937" y="1704696"/>
            <a:ext cx="4784321" cy="4823426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>
            <a:noFill/>
          </a:ln>
          <a:effectLst>
            <a:outerShdw blurRad="607322" sx="102000" sy="102000" algn="ctr" rotWithShape="0">
              <a:schemeClr val="accent3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893D38B-C6A2-7AA5-32E1-47FD8774E521}"/>
              </a:ext>
            </a:extLst>
          </p:cNvPr>
          <p:cNvSpPr/>
          <p:nvPr/>
        </p:nvSpPr>
        <p:spPr>
          <a:xfrm>
            <a:off x="734120" y="1785948"/>
            <a:ext cx="4884820" cy="4742174"/>
          </a:xfrm>
          <a:prstGeom prst="roundRect">
            <a:avLst>
              <a:gd name="adj" fmla="val 6315"/>
            </a:avLst>
          </a:prstGeom>
          <a:solidFill>
            <a:schemeClr val="bg1"/>
          </a:solidFill>
          <a:ln>
            <a:noFill/>
          </a:ln>
          <a:effectLst>
            <a:outerShdw blurRad="346793" dist="155541" dir="1980000" sx="96000" sy="9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6B77D-30B1-70C6-E508-068EC980244D}"/>
              </a:ext>
            </a:extLst>
          </p:cNvPr>
          <p:cNvSpPr txBox="1"/>
          <p:nvPr/>
        </p:nvSpPr>
        <p:spPr>
          <a:xfrm>
            <a:off x="1045114" y="660035"/>
            <a:ext cx="5586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한국어 </a:t>
            </a:r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FAKE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음성</a:t>
            </a:r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데이터</a:t>
            </a:r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생성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20720185-E735-FE3B-37CD-01CE8BF8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44" y="2763025"/>
            <a:ext cx="3266171" cy="6203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30B637D-C2D0-C344-A4BA-85810D85FC49}"/>
              </a:ext>
            </a:extLst>
          </p:cNvPr>
          <p:cNvGrpSpPr/>
          <p:nvPr/>
        </p:nvGrpSpPr>
        <p:grpSpPr>
          <a:xfrm>
            <a:off x="7566307" y="2387360"/>
            <a:ext cx="2595582" cy="1248605"/>
            <a:chOff x="1045114" y="2632156"/>
            <a:chExt cx="4561029" cy="219408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F6C12A0-8B30-EC23-5F35-05314A70A5D9}"/>
                </a:ext>
              </a:extLst>
            </p:cNvPr>
            <p:cNvSpPr/>
            <p:nvPr/>
          </p:nvSpPr>
          <p:spPr>
            <a:xfrm>
              <a:off x="1045115" y="2922686"/>
              <a:ext cx="4561028" cy="1613027"/>
            </a:xfrm>
            <a:prstGeom prst="roundRect">
              <a:avLst>
                <a:gd name="adj" fmla="val 28140"/>
              </a:avLst>
            </a:prstGeom>
            <a:solidFill>
              <a:srgbClr val="1417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8" name="Picture 7" descr="A white apple on a black background&#10;&#10;Description automatically generated">
              <a:extLst>
                <a:ext uri="{FF2B5EF4-FFF2-40B4-BE49-F238E27FC236}">
                  <a16:creationId xmlns:a16="http://schemas.microsoft.com/office/drawing/2014/main" id="{1E816A5D-685F-B0E8-84FD-0CB9F7EB5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114" y="2922685"/>
              <a:ext cx="1625600" cy="1613027"/>
            </a:xfrm>
            <a:prstGeom prst="rect">
              <a:avLst/>
            </a:prstGeom>
          </p:spPr>
        </p:pic>
        <p:pic>
          <p:nvPicPr>
            <p:cNvPr id="10" name="Picture 9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4FFA6172-EC1F-BFB6-1FAB-2040775A5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146" r="31179"/>
            <a:stretch/>
          </p:blipFill>
          <p:spPr>
            <a:xfrm>
              <a:off x="2373086" y="2632156"/>
              <a:ext cx="2928258" cy="219408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6F4402-ED00-37E0-D87D-7B949B167E7C}"/>
              </a:ext>
            </a:extLst>
          </p:cNvPr>
          <p:cNvSpPr txBox="1"/>
          <p:nvPr/>
        </p:nvSpPr>
        <p:spPr>
          <a:xfrm>
            <a:off x="8390458" y="196427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APPLIO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293544-6383-5EB8-FA9C-49AEAB5BFF07}"/>
              </a:ext>
            </a:extLst>
          </p:cNvPr>
          <p:cNvSpPr txBox="1"/>
          <p:nvPr/>
        </p:nvSpPr>
        <p:spPr>
          <a:xfrm>
            <a:off x="7624223" y="3620360"/>
            <a:ext cx="2595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RVC </a:t>
            </a:r>
            <a:r>
              <a:rPr lang="ko-KR" altLang="en-US" sz="16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모델 생성 라이브러리</a:t>
            </a:r>
            <a:endParaRPr lang="en-KR" sz="16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5D3E2-6295-C6BA-890A-FA75DCD86CF9}"/>
              </a:ext>
            </a:extLst>
          </p:cNvPr>
          <p:cNvSpPr txBox="1"/>
          <p:nvPr/>
        </p:nvSpPr>
        <p:spPr>
          <a:xfrm>
            <a:off x="2429370" y="1962273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COQUI TTS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C5D90-301C-BA77-E3B3-A6CFE2210C0B}"/>
              </a:ext>
            </a:extLst>
          </p:cNvPr>
          <p:cNvSpPr/>
          <p:nvPr/>
        </p:nvSpPr>
        <p:spPr>
          <a:xfrm>
            <a:off x="1238491" y="4954275"/>
            <a:ext cx="3819646" cy="112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303F6A-B2FD-70E9-BA05-50BC5BDBE8B6}"/>
              </a:ext>
            </a:extLst>
          </p:cNvPr>
          <p:cNvSpPr txBox="1"/>
          <p:nvPr/>
        </p:nvSpPr>
        <p:spPr>
          <a:xfrm>
            <a:off x="1433100" y="5097184"/>
            <a:ext cx="3486852" cy="789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영어로 </a:t>
            </a:r>
            <a:r>
              <a:rPr lang="ko-KR" altLang="en-US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사전학습된</a:t>
            </a: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모델을 제공하여  </a:t>
            </a:r>
            <a:endParaRPr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생성된 한국어 음성 품질이 낮다</a:t>
            </a:r>
            <a:endParaRPr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21" name="Graphic 20" descr="Crown with solid fill">
            <a:extLst>
              <a:ext uri="{FF2B5EF4-FFF2-40B4-BE49-F238E27FC236}">
                <a16:creationId xmlns:a16="http://schemas.microsoft.com/office/drawing/2014/main" id="{0FF99E36-2AE8-8680-60B6-B3E43C2AE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23574">
            <a:off x="10316169" y="1329314"/>
            <a:ext cx="1269916" cy="12699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9117ED-9AEF-04BD-9306-C3CACEDB6368}"/>
              </a:ext>
            </a:extLst>
          </p:cNvPr>
          <p:cNvSpPr txBox="1"/>
          <p:nvPr/>
        </p:nvSpPr>
        <p:spPr>
          <a:xfrm>
            <a:off x="1585386" y="3671857"/>
            <a:ext cx="3182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텍스트 음성 변환 생성 라이브러리</a:t>
            </a:r>
            <a:endParaRPr lang="en-KR" sz="16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3E9651-367E-58F9-D854-59A270CE0E00}"/>
              </a:ext>
            </a:extLst>
          </p:cNvPr>
          <p:cNvSpPr txBox="1"/>
          <p:nvPr/>
        </p:nvSpPr>
        <p:spPr>
          <a:xfrm>
            <a:off x="11783028" y="43057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F183C9-C845-7DB3-C225-4AC0B72D2EC1}"/>
              </a:ext>
            </a:extLst>
          </p:cNvPr>
          <p:cNvSpPr txBox="1"/>
          <p:nvPr/>
        </p:nvSpPr>
        <p:spPr>
          <a:xfrm>
            <a:off x="7156947" y="4088336"/>
            <a:ext cx="3530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>
              <a:defRPr sz="160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algn="ctr"/>
            <a:r>
              <a:rPr lang="ko-KR" altLang="en-US" sz="1400" dirty="0"/>
              <a:t>원하는 목소리의 특징을 </a:t>
            </a:r>
            <a:r>
              <a:rPr lang="en-US" altLang="ko-KR" sz="1400" dirty="0"/>
              <a:t>RVC</a:t>
            </a:r>
            <a:r>
              <a:rPr lang="ko-KR" altLang="en-US" sz="1400" dirty="0"/>
              <a:t> 전이학습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음성을 입력으로 받는 </a:t>
            </a:r>
            <a:r>
              <a:rPr lang="en-US" altLang="ko-KR" sz="1400" dirty="0"/>
              <a:t>Voice Cloning </a:t>
            </a:r>
            <a:r>
              <a:rPr lang="ko-KR" altLang="en-US" sz="1400" dirty="0"/>
              <a:t>지원</a:t>
            </a:r>
            <a:endParaRPr lang="en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0734B-65C7-2C22-925F-0334A3678213}"/>
              </a:ext>
            </a:extLst>
          </p:cNvPr>
          <p:cNvSpPr txBox="1"/>
          <p:nvPr/>
        </p:nvSpPr>
        <p:spPr>
          <a:xfrm>
            <a:off x="1629468" y="4145233"/>
            <a:ext cx="3094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>
              <a:defRPr sz="160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algn="ctr"/>
            <a:r>
              <a:rPr lang="ko-KR" altLang="en-US" sz="1400" dirty="0"/>
              <a:t>사전 학습된 음성 모델을 지원하여</a:t>
            </a:r>
            <a:endParaRPr lang="en-US" altLang="ko-KR" sz="1400" dirty="0"/>
          </a:p>
          <a:p>
            <a:pPr algn="ctr"/>
            <a:r>
              <a:rPr lang="ko-KR" altLang="en-US" sz="1400" dirty="0"/>
              <a:t>음성이 아닌 텍스트 기반의 음성 생성</a:t>
            </a:r>
            <a:endParaRPr lang="en-KR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FA67B-E239-B4C9-0510-78C017060D12}"/>
              </a:ext>
            </a:extLst>
          </p:cNvPr>
          <p:cNvSpPr/>
          <p:nvPr/>
        </p:nvSpPr>
        <p:spPr>
          <a:xfrm>
            <a:off x="7012190" y="4954275"/>
            <a:ext cx="3819646" cy="112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963178-372C-2238-CF54-C019FA97326C}"/>
              </a:ext>
            </a:extLst>
          </p:cNvPr>
          <p:cNvSpPr txBox="1"/>
          <p:nvPr/>
        </p:nvSpPr>
        <p:spPr>
          <a:xfrm>
            <a:off x="7219435" y="5111691"/>
            <a:ext cx="3414532" cy="78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한국어 음성을 모델 학습에 사용하여</a:t>
            </a:r>
            <a:endParaRPr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양질의 한국어 음성 생성에 적합</a:t>
            </a:r>
            <a:endParaRPr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A80E34-45BB-8820-9D26-DA03A5FBFB5B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3E75F3-CFF8-E36B-B599-AE72387F9967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897C3-4A15-4DFB-CAA4-8C1F707E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9916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F04A7F-81A4-D400-9E89-88F731141FE4}"/>
              </a:ext>
            </a:extLst>
          </p:cNvPr>
          <p:cNvSpPr/>
          <p:nvPr/>
        </p:nvSpPr>
        <p:spPr>
          <a:xfrm>
            <a:off x="817944" y="1695001"/>
            <a:ext cx="10556111" cy="4742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04800" dist="155541" dir="1980000" sx="98766" sy="98766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AA74B-6D49-EA6D-33E0-2FDFD0B7A513}"/>
              </a:ext>
            </a:extLst>
          </p:cNvPr>
          <p:cNvSpPr txBox="1"/>
          <p:nvPr/>
        </p:nvSpPr>
        <p:spPr>
          <a:xfrm>
            <a:off x="1045114" y="660035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Vocal Remover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2AB8BC8-D6E8-D1B7-5D22-0E56B37A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66" y="2190015"/>
            <a:ext cx="6536646" cy="3268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C6211F-D89C-81B6-1CFE-C5473A86B7F5}"/>
              </a:ext>
            </a:extLst>
          </p:cNvPr>
          <p:cNvSpPr txBox="1"/>
          <p:nvPr/>
        </p:nvSpPr>
        <p:spPr>
          <a:xfrm>
            <a:off x="1423666" y="5629889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https://github.com/tsurumeso/vocal-remover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045A93-4ED6-EFFB-E743-99828540BDDD}"/>
              </a:ext>
            </a:extLst>
          </p:cNvPr>
          <p:cNvSpPr/>
          <p:nvPr/>
        </p:nvSpPr>
        <p:spPr>
          <a:xfrm>
            <a:off x="8126645" y="3429000"/>
            <a:ext cx="2959465" cy="1373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04E42-0087-9DBC-6DDB-37AEE8595D09}"/>
              </a:ext>
            </a:extLst>
          </p:cNvPr>
          <p:cNvSpPr txBox="1"/>
          <p:nvPr/>
        </p:nvSpPr>
        <p:spPr>
          <a:xfrm>
            <a:off x="8293356" y="3479560"/>
            <a:ext cx="2626039" cy="1159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음성 대화 외 음성 컨텐츠의</a:t>
            </a:r>
            <a:endParaRPr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딥보이스</a:t>
            </a: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탐지에서 </a:t>
            </a:r>
            <a:endParaRPr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정확도 향상을 위해 적용</a:t>
            </a:r>
            <a:endParaRPr lang="en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693D3-1C0D-BF92-02A4-ADD83819F58B}"/>
              </a:ext>
            </a:extLst>
          </p:cNvPr>
          <p:cNvSpPr txBox="1"/>
          <p:nvPr/>
        </p:nvSpPr>
        <p:spPr>
          <a:xfrm>
            <a:off x="8807119" y="266003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음성 분리 모델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7CBCC-4255-99D9-43CB-AA6FE7CE3761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66A88A-054E-81BB-6381-A5CE0E5D4E8D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6DF7-C899-8DCC-3CA6-2B89448C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0712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7C0190B-D48D-3C22-301D-1D71037159DB}"/>
              </a:ext>
            </a:extLst>
          </p:cNvPr>
          <p:cNvSpPr/>
          <p:nvPr/>
        </p:nvSpPr>
        <p:spPr>
          <a:xfrm>
            <a:off x="724814" y="4475163"/>
            <a:ext cx="5371185" cy="2086945"/>
          </a:xfrm>
          <a:prstGeom prst="roundRect">
            <a:avLst>
              <a:gd name="adj" fmla="val 11092"/>
            </a:avLst>
          </a:prstGeom>
          <a:solidFill>
            <a:schemeClr val="bg1"/>
          </a:solidFill>
          <a:ln>
            <a:noFill/>
          </a:ln>
          <a:effectLst>
            <a:outerShdw blurRad="214985" dist="38100" dir="2700000" sx="98727" sy="9872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072FC2B-19D9-2DF3-4EC2-266936EE23F9}"/>
              </a:ext>
            </a:extLst>
          </p:cNvPr>
          <p:cNvSpPr/>
          <p:nvPr/>
        </p:nvSpPr>
        <p:spPr>
          <a:xfrm>
            <a:off x="724815" y="2209563"/>
            <a:ext cx="5371185" cy="2086945"/>
          </a:xfrm>
          <a:prstGeom prst="roundRect">
            <a:avLst>
              <a:gd name="adj" fmla="val 11092"/>
            </a:avLst>
          </a:prstGeom>
          <a:solidFill>
            <a:schemeClr val="bg1"/>
          </a:solidFill>
          <a:ln>
            <a:noFill/>
          </a:ln>
          <a:effectLst>
            <a:outerShdw blurRad="214985" dist="38100" dir="2700000" sx="98727" sy="9872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914F8-9366-0B7E-070C-2B2C0DA7AB1B}"/>
              </a:ext>
            </a:extLst>
          </p:cNvPr>
          <p:cNvSpPr txBox="1"/>
          <p:nvPr/>
        </p:nvSpPr>
        <p:spPr>
          <a:xfrm>
            <a:off x="1056000" y="660035"/>
            <a:ext cx="289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Spectrogram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96549-03CD-94F9-BEBA-A247E0BA78A8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402861-4FDD-C26E-F2DE-EA576C992059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-up of a graph&#10;&#10;Description automatically generated">
            <a:extLst>
              <a:ext uri="{FF2B5EF4-FFF2-40B4-BE49-F238E27FC236}">
                <a16:creationId xmlns:a16="http://schemas.microsoft.com/office/drawing/2014/main" id="{972225E0-6A1A-D5B0-D39A-55558DD8E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4" t="8429" r="18211" b="13774"/>
          <a:stretch/>
        </p:blipFill>
        <p:spPr>
          <a:xfrm>
            <a:off x="867531" y="2770297"/>
            <a:ext cx="1667245" cy="1278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FF060-6A84-FCDC-CE75-EA6FDDA28B65}"/>
              </a:ext>
            </a:extLst>
          </p:cNvPr>
          <p:cNvSpPr txBox="1"/>
          <p:nvPr/>
        </p:nvSpPr>
        <p:spPr>
          <a:xfrm>
            <a:off x="867532" y="2305264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Mel Spectrogram</a:t>
            </a:r>
            <a:endParaRPr lang="en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4E9A7-7FD7-C673-1BD2-DBB25D3D2136}"/>
              </a:ext>
            </a:extLst>
          </p:cNvPr>
          <p:cNvSpPr txBox="1"/>
          <p:nvPr/>
        </p:nvSpPr>
        <p:spPr>
          <a:xfrm>
            <a:off x="867530" y="4571960"/>
            <a:ext cx="241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Linear Spectrogram</a:t>
            </a:r>
            <a:endParaRPr lang="en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29" name="Picture 28" descr="A purple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8978ED4C-A62A-0849-8FFB-0E3EAB01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0" y="5038089"/>
            <a:ext cx="1705178" cy="13021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A17C37-D5E3-B1D1-CBD7-4911C64FCAEB}"/>
              </a:ext>
            </a:extLst>
          </p:cNvPr>
          <p:cNvSpPr txBox="1"/>
          <p:nvPr/>
        </p:nvSpPr>
        <p:spPr>
          <a:xfrm>
            <a:off x="2663972" y="2735180"/>
            <a:ext cx="3297698" cy="894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Mel Scale</a:t>
            </a: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변환된 주파수를 사용하는 형태</a:t>
            </a:r>
            <a:r>
              <a:rPr lang="en-US" altLang="ko-KR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KR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Mel Scale</a:t>
            </a:r>
            <a:r>
              <a:rPr lang="ko-KR" altLang="en-US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은 </a:t>
            </a: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인간의 가청주파수 모방하여 </a:t>
            </a:r>
            <a:endParaRPr lang="en-US" altLang="ko-KR" sz="12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낮은 주파수에서 높은 해상도를 제공한다</a:t>
            </a:r>
            <a:r>
              <a:rPr lang="en-US" altLang="ko-KR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en-US" altLang="ko-KR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en-KR" sz="12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3C9CEE-46B0-0755-07AF-DD54D6ABD246}"/>
              </a:ext>
            </a:extLst>
          </p:cNvPr>
          <p:cNvSpPr txBox="1"/>
          <p:nvPr/>
        </p:nvSpPr>
        <p:spPr>
          <a:xfrm>
            <a:off x="2663972" y="5239000"/>
            <a:ext cx="3488455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Linear Scale</a:t>
            </a: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변환된 주파수를 사용하는 형태</a:t>
            </a:r>
            <a:r>
              <a:rPr lang="en-US" altLang="ko-KR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모든 주파수에 균일한 해상도를 제공한다</a:t>
            </a:r>
            <a:r>
              <a:rPr lang="en-US" altLang="ko-KR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  <a:endParaRPr lang="en-KR" sz="12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93C694-32C0-F7EB-DD14-0F0FA89551DD}"/>
              </a:ext>
            </a:extLst>
          </p:cNvPr>
          <p:cNvSpPr txBox="1"/>
          <p:nvPr/>
        </p:nvSpPr>
        <p:spPr>
          <a:xfrm>
            <a:off x="2886789" y="3645303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effectLst/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음성 인식 및 음악 분석에 적합</a:t>
            </a:r>
            <a:endParaRPr lang="en-KR" sz="14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E88A79-191D-DE61-1898-EEC9FAD03E85}"/>
              </a:ext>
            </a:extLst>
          </p:cNvPr>
          <p:cNvSpPr txBox="1"/>
          <p:nvPr/>
        </p:nvSpPr>
        <p:spPr>
          <a:xfrm>
            <a:off x="2839138" y="5944521"/>
            <a:ext cx="2990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effectLst/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특정 주파수 대역 균일 분석에 적합</a:t>
            </a:r>
            <a:endParaRPr lang="en-KR" sz="14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3874CC-720E-41D5-44BE-C575B0073EEB}"/>
              </a:ext>
            </a:extLst>
          </p:cNvPr>
          <p:cNvSpPr txBox="1"/>
          <p:nvPr/>
        </p:nvSpPr>
        <p:spPr>
          <a:xfrm>
            <a:off x="1056000" y="1300638"/>
            <a:ext cx="4231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음성의 주파수 성분을 시간에 따라 시각화한 그래프</a:t>
            </a:r>
            <a:r>
              <a:rPr lang="en-US" altLang="ko-KR" sz="1400" dirty="0"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F566F5-5B79-E887-FA91-01CD3DE8C5F9}"/>
              </a:ext>
            </a:extLst>
          </p:cNvPr>
          <p:cNvSpPr txBox="1"/>
          <p:nvPr/>
        </p:nvSpPr>
        <p:spPr>
          <a:xfrm>
            <a:off x="1056000" y="1692417"/>
            <a:ext cx="2618024" cy="338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주파수</a:t>
            </a:r>
            <a:r>
              <a:rPr lang="en-US" altLang="ko-KR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시간</a:t>
            </a:r>
            <a:r>
              <a:rPr lang="en-US" altLang="ko-KR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진폭 또는 파워로 구성</a:t>
            </a:r>
            <a:endParaRPr lang="en-US" altLang="ko-KR" sz="12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1479B2-856F-8109-94E1-D40347C92473}"/>
              </a:ext>
            </a:extLst>
          </p:cNvPr>
          <p:cNvSpPr txBox="1"/>
          <p:nvPr/>
        </p:nvSpPr>
        <p:spPr>
          <a:xfrm>
            <a:off x="1056000" y="1552688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주파수 스케일에 따라 다양한 형태를 가진다</a:t>
            </a:r>
            <a:r>
              <a:rPr lang="en-US" altLang="ko-KR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en-US" altLang="ko-KR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3442D7C-2D5D-7CC2-ED10-0494B795A45A}"/>
              </a:ext>
            </a:extLst>
          </p:cNvPr>
          <p:cNvSpPr/>
          <p:nvPr/>
        </p:nvSpPr>
        <p:spPr>
          <a:xfrm>
            <a:off x="6647962" y="2141544"/>
            <a:ext cx="2100392" cy="4420562"/>
          </a:xfrm>
          <a:prstGeom prst="roundRect">
            <a:avLst>
              <a:gd name="adj" fmla="val 11092"/>
            </a:avLst>
          </a:prstGeom>
          <a:solidFill>
            <a:schemeClr val="bg1"/>
          </a:solidFill>
          <a:ln>
            <a:noFill/>
          </a:ln>
          <a:effectLst>
            <a:outerShdw blurRad="214985" dist="38100" dir="2700000" sx="98727" sy="9872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DDBB4E-C1C2-641C-ADC4-28FA3079ADF7}"/>
              </a:ext>
            </a:extLst>
          </p:cNvPr>
          <p:cNvSpPr txBox="1"/>
          <p:nvPr/>
        </p:nvSpPr>
        <p:spPr>
          <a:xfrm>
            <a:off x="6953965" y="227004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MFCC</a:t>
            </a:r>
            <a:endParaRPr lang="en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AE486A-C691-47BB-4F3A-A5D808313C44}"/>
              </a:ext>
            </a:extLst>
          </p:cNvPr>
          <p:cNvSpPr txBox="1"/>
          <p:nvPr/>
        </p:nvSpPr>
        <p:spPr>
          <a:xfrm>
            <a:off x="6953965" y="4553207"/>
            <a:ext cx="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LFCC</a:t>
            </a:r>
            <a:endParaRPr lang="en-KR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60" name="Picture 59" descr="A close up of a screen&#10;&#10;Description automatically generated">
            <a:extLst>
              <a:ext uri="{FF2B5EF4-FFF2-40B4-BE49-F238E27FC236}">
                <a16:creationId xmlns:a16="http://schemas.microsoft.com/office/drawing/2014/main" id="{065FF42A-DA18-0466-98EB-41A7D29FD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219" y="2641552"/>
            <a:ext cx="1428387" cy="1428387"/>
          </a:xfrm>
          <a:prstGeom prst="rect">
            <a:avLst/>
          </a:prstGeom>
        </p:spPr>
      </p:pic>
      <p:sp>
        <p:nvSpPr>
          <p:cNvPr id="54" name="Right Arrow 53">
            <a:extLst>
              <a:ext uri="{FF2B5EF4-FFF2-40B4-BE49-F238E27FC236}">
                <a16:creationId xmlns:a16="http://schemas.microsoft.com/office/drawing/2014/main" id="{3EE87C32-D347-8D6C-01C9-4983B42051A9}"/>
              </a:ext>
            </a:extLst>
          </p:cNvPr>
          <p:cNvSpPr/>
          <p:nvPr/>
        </p:nvSpPr>
        <p:spPr>
          <a:xfrm>
            <a:off x="5491312" y="3699933"/>
            <a:ext cx="1645650" cy="122163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2" name="Picture 61" descr="A yellow and orange background&#10;&#10;Description automatically generated with medium confidence">
            <a:extLst>
              <a:ext uri="{FF2B5EF4-FFF2-40B4-BE49-F238E27FC236}">
                <a16:creationId xmlns:a16="http://schemas.microsoft.com/office/drawing/2014/main" id="{F5009C5F-DBBD-0220-C569-B2839766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218" y="4922538"/>
            <a:ext cx="1428387" cy="142838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3B2B670-00EE-175C-CE51-56ACC3538A20}"/>
              </a:ext>
            </a:extLst>
          </p:cNvPr>
          <p:cNvSpPr txBox="1"/>
          <p:nvPr/>
        </p:nvSpPr>
        <p:spPr>
          <a:xfrm>
            <a:off x="8826976" y="3850264"/>
            <a:ext cx="3249608" cy="892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주파수의 상관성을 제거하여 과적합을 피해</a:t>
            </a:r>
            <a:br>
              <a:rPr lang="en-US" altLang="ko-KR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일반적인 상황에서 더 좋은 성능을 보인다</a:t>
            </a:r>
            <a:r>
              <a:rPr lang="en-US" altLang="ko-KR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이미지가 가진 정보가 적다</a:t>
            </a:r>
            <a:r>
              <a:rPr lang="en-US" altLang="ko-KR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endParaRPr lang="en-US" altLang="ko-KR" sz="12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E2BCF-D75D-03AB-D339-A2ED7B2B9DC7}"/>
              </a:ext>
            </a:extLst>
          </p:cNvPr>
          <p:cNvSpPr txBox="1"/>
          <p:nvPr/>
        </p:nvSpPr>
        <p:spPr>
          <a:xfrm>
            <a:off x="5411452" y="4140710"/>
            <a:ext cx="16672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Cepstral </a:t>
            </a:r>
            <a:r>
              <a:rPr lang="ko-KR" altLang="en-US" sz="16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변환</a:t>
            </a:r>
            <a:endParaRPr lang="en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F8890-009A-DCE1-0B75-0E543B15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660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F9A63803-DEFF-0E6C-69D1-87C8CB37595C}"/>
              </a:ext>
            </a:extLst>
          </p:cNvPr>
          <p:cNvSpPr/>
          <p:nvPr/>
        </p:nvSpPr>
        <p:spPr>
          <a:xfrm>
            <a:off x="9349017" y="2128905"/>
            <a:ext cx="2241331" cy="2241332"/>
          </a:xfrm>
          <a:prstGeom prst="ellipse">
            <a:avLst/>
          </a:prstGeom>
          <a:gradFill>
            <a:gsLst>
              <a:gs pos="0">
                <a:srgbClr val="FF51A0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157486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B3D75E-59E8-74B0-0806-0CF0837846DE}"/>
              </a:ext>
            </a:extLst>
          </p:cNvPr>
          <p:cNvSpPr/>
          <p:nvPr/>
        </p:nvSpPr>
        <p:spPr>
          <a:xfrm>
            <a:off x="696083" y="2128905"/>
            <a:ext cx="2241331" cy="22413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137607" dist="4225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98EAE8-16DE-E5ED-A48F-EC19248D48B3}"/>
              </a:ext>
            </a:extLst>
          </p:cNvPr>
          <p:cNvGrpSpPr>
            <a:grpSpLocks noChangeAspect="1"/>
          </p:cNvGrpSpPr>
          <p:nvPr/>
        </p:nvGrpSpPr>
        <p:grpSpPr>
          <a:xfrm>
            <a:off x="3580394" y="1490237"/>
            <a:ext cx="2265656" cy="2880000"/>
            <a:chOff x="1377103" y="1670877"/>
            <a:chExt cx="2547349" cy="3238075"/>
          </a:xfrm>
          <a:effectLst>
            <a:outerShdw blurRad="179448" dist="38100" dir="2700000" sx="102501" sy="102501" algn="tl" rotWithShape="0">
              <a:srgbClr val="93BDE6">
                <a:alpha val="40000"/>
              </a:srgbClr>
            </a:outerShdw>
          </a:effectLst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D72FB1-559E-C6CF-F061-98081CC7651C}"/>
                </a:ext>
              </a:extLst>
            </p:cNvPr>
            <p:cNvSpPr/>
            <p:nvPr/>
          </p:nvSpPr>
          <p:spPr>
            <a:xfrm>
              <a:off x="1377103" y="2388952"/>
              <a:ext cx="2520000" cy="2520000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A4C384F-DA04-95E5-9089-CFBD7BAB4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191" b="2191"/>
            <a:stretch/>
          </p:blipFill>
          <p:spPr>
            <a:xfrm>
              <a:off x="1377103" y="1670877"/>
              <a:ext cx="2547349" cy="3238075"/>
            </a:xfrm>
            <a:custGeom>
              <a:avLst/>
              <a:gdLst>
                <a:gd name="connsiteX0" fmla="*/ 494875 w 2547349"/>
                <a:gd name="connsiteY0" fmla="*/ 0 h 3238075"/>
                <a:gd name="connsiteX1" fmla="*/ 2079824 w 2547349"/>
                <a:gd name="connsiteY1" fmla="*/ 0 h 3238075"/>
                <a:gd name="connsiteX2" fmla="*/ 2088826 w 2547349"/>
                <a:gd name="connsiteY2" fmla="*/ 6732 h 3238075"/>
                <a:gd name="connsiteX3" fmla="*/ 2547349 w 2547349"/>
                <a:gd name="connsiteY3" fmla="*/ 979009 h 3238075"/>
                <a:gd name="connsiteX4" fmla="*/ 2448332 w 2547349"/>
                <a:gd name="connsiteY4" fmla="*/ 1469458 h 3238075"/>
                <a:gd name="connsiteX5" fmla="*/ 2429012 w 2547349"/>
                <a:gd name="connsiteY5" fmla="*/ 1509564 h 3238075"/>
                <a:gd name="connsiteX6" fmla="*/ 2463353 w 2547349"/>
                <a:gd name="connsiteY6" fmla="*/ 1603390 h 3238075"/>
                <a:gd name="connsiteX7" fmla="*/ 2520000 w 2547349"/>
                <a:gd name="connsiteY7" fmla="*/ 1978075 h 3238075"/>
                <a:gd name="connsiteX8" fmla="*/ 1260000 w 2547349"/>
                <a:gd name="connsiteY8" fmla="*/ 3238075 h 3238075"/>
                <a:gd name="connsiteX9" fmla="*/ 0 w 2547349"/>
                <a:gd name="connsiteY9" fmla="*/ 1978075 h 3238075"/>
                <a:gd name="connsiteX10" fmla="*/ 99017 w 2547349"/>
                <a:gd name="connsiteY10" fmla="*/ 1487626 h 3238075"/>
                <a:gd name="connsiteX11" fmla="*/ 118337 w 2547349"/>
                <a:gd name="connsiteY11" fmla="*/ 1447521 h 3238075"/>
                <a:gd name="connsiteX12" fmla="*/ 83996 w 2547349"/>
                <a:gd name="connsiteY12" fmla="*/ 1353695 h 3238075"/>
                <a:gd name="connsiteX13" fmla="*/ 27349 w 2547349"/>
                <a:gd name="connsiteY13" fmla="*/ 979009 h 3238075"/>
                <a:gd name="connsiteX14" fmla="*/ 485872 w 2547349"/>
                <a:gd name="connsiteY14" fmla="*/ 6732 h 3238075"/>
                <a:gd name="connsiteX15" fmla="*/ 494875 w 2547349"/>
                <a:gd name="connsiteY15" fmla="*/ 0 h 323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7349" h="3238075">
                  <a:moveTo>
                    <a:pt x="494875" y="0"/>
                  </a:moveTo>
                  <a:lnTo>
                    <a:pt x="2079824" y="0"/>
                  </a:lnTo>
                  <a:lnTo>
                    <a:pt x="2088826" y="6732"/>
                  </a:lnTo>
                  <a:cubicBezTo>
                    <a:pt x="2368858" y="237834"/>
                    <a:pt x="2547349" y="587577"/>
                    <a:pt x="2547349" y="979009"/>
                  </a:cubicBezTo>
                  <a:cubicBezTo>
                    <a:pt x="2547349" y="1152979"/>
                    <a:pt x="2512092" y="1318714"/>
                    <a:pt x="2448332" y="1469458"/>
                  </a:cubicBezTo>
                  <a:lnTo>
                    <a:pt x="2429012" y="1509564"/>
                  </a:lnTo>
                  <a:lnTo>
                    <a:pt x="2463353" y="1603390"/>
                  </a:lnTo>
                  <a:cubicBezTo>
                    <a:pt x="2500168" y="1721753"/>
                    <a:pt x="2520000" y="1847598"/>
                    <a:pt x="2520000" y="1978075"/>
                  </a:cubicBezTo>
                  <a:cubicBezTo>
                    <a:pt x="2520000" y="2673954"/>
                    <a:pt x="1955879" y="3238075"/>
                    <a:pt x="1260000" y="3238075"/>
                  </a:cubicBezTo>
                  <a:cubicBezTo>
                    <a:pt x="564121" y="3238075"/>
                    <a:pt x="0" y="2673954"/>
                    <a:pt x="0" y="1978075"/>
                  </a:cubicBezTo>
                  <a:cubicBezTo>
                    <a:pt x="0" y="1804105"/>
                    <a:pt x="35258" y="1638371"/>
                    <a:pt x="99017" y="1487626"/>
                  </a:cubicBezTo>
                  <a:lnTo>
                    <a:pt x="118337" y="1447521"/>
                  </a:lnTo>
                  <a:lnTo>
                    <a:pt x="83996" y="1353695"/>
                  </a:lnTo>
                  <a:cubicBezTo>
                    <a:pt x="47181" y="1235332"/>
                    <a:pt x="27349" y="1109486"/>
                    <a:pt x="27349" y="979009"/>
                  </a:cubicBezTo>
                  <a:cubicBezTo>
                    <a:pt x="27349" y="587577"/>
                    <a:pt x="205840" y="237834"/>
                    <a:pt x="485872" y="6732"/>
                  </a:cubicBezTo>
                  <a:lnTo>
                    <a:pt x="494875" y="0"/>
                  </a:lnTo>
                  <a:close/>
                </a:path>
              </a:pathLst>
            </a:custGeom>
            <a:effectLst>
              <a:outerShdw blurRad="156577" dist="101451" dir="156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1A23E3-7010-FB27-4082-86E04E609B93}"/>
              </a:ext>
            </a:extLst>
          </p:cNvPr>
          <p:cNvGrpSpPr>
            <a:grpSpLocks noChangeAspect="1"/>
          </p:cNvGrpSpPr>
          <p:nvPr/>
        </p:nvGrpSpPr>
        <p:grpSpPr>
          <a:xfrm>
            <a:off x="6464705" y="1490237"/>
            <a:ext cx="2265656" cy="2880000"/>
            <a:chOff x="1377103" y="1670877"/>
            <a:chExt cx="2547349" cy="32380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49A77E-5033-518B-E2F8-1D449DE0B949}"/>
                </a:ext>
              </a:extLst>
            </p:cNvPr>
            <p:cNvSpPr/>
            <p:nvPr/>
          </p:nvSpPr>
          <p:spPr>
            <a:xfrm>
              <a:off x="1377103" y="2388952"/>
              <a:ext cx="2520000" cy="2520000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4369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22" name="Picture 21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07F6842C-0854-0F49-8C91-7D15A541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rcRect r="1062" b="5676"/>
            <a:stretch>
              <a:fillRect/>
            </a:stretch>
          </p:blipFill>
          <p:spPr>
            <a:xfrm>
              <a:off x="1377103" y="1670877"/>
              <a:ext cx="2547349" cy="3238075"/>
            </a:xfrm>
            <a:custGeom>
              <a:avLst/>
              <a:gdLst>
                <a:gd name="connsiteX0" fmla="*/ 494875 w 2547349"/>
                <a:gd name="connsiteY0" fmla="*/ 0 h 3238075"/>
                <a:gd name="connsiteX1" fmla="*/ 2079824 w 2547349"/>
                <a:gd name="connsiteY1" fmla="*/ 0 h 3238075"/>
                <a:gd name="connsiteX2" fmla="*/ 2088826 w 2547349"/>
                <a:gd name="connsiteY2" fmla="*/ 6732 h 3238075"/>
                <a:gd name="connsiteX3" fmla="*/ 2547349 w 2547349"/>
                <a:gd name="connsiteY3" fmla="*/ 979009 h 3238075"/>
                <a:gd name="connsiteX4" fmla="*/ 2448332 w 2547349"/>
                <a:gd name="connsiteY4" fmla="*/ 1469458 h 3238075"/>
                <a:gd name="connsiteX5" fmla="*/ 2429012 w 2547349"/>
                <a:gd name="connsiteY5" fmla="*/ 1509564 h 3238075"/>
                <a:gd name="connsiteX6" fmla="*/ 2463353 w 2547349"/>
                <a:gd name="connsiteY6" fmla="*/ 1603390 h 3238075"/>
                <a:gd name="connsiteX7" fmla="*/ 2520000 w 2547349"/>
                <a:gd name="connsiteY7" fmla="*/ 1978075 h 3238075"/>
                <a:gd name="connsiteX8" fmla="*/ 1260000 w 2547349"/>
                <a:gd name="connsiteY8" fmla="*/ 3238075 h 3238075"/>
                <a:gd name="connsiteX9" fmla="*/ 0 w 2547349"/>
                <a:gd name="connsiteY9" fmla="*/ 1978075 h 3238075"/>
                <a:gd name="connsiteX10" fmla="*/ 99017 w 2547349"/>
                <a:gd name="connsiteY10" fmla="*/ 1487626 h 3238075"/>
                <a:gd name="connsiteX11" fmla="*/ 118337 w 2547349"/>
                <a:gd name="connsiteY11" fmla="*/ 1447521 h 3238075"/>
                <a:gd name="connsiteX12" fmla="*/ 83996 w 2547349"/>
                <a:gd name="connsiteY12" fmla="*/ 1353695 h 3238075"/>
                <a:gd name="connsiteX13" fmla="*/ 27349 w 2547349"/>
                <a:gd name="connsiteY13" fmla="*/ 979009 h 3238075"/>
                <a:gd name="connsiteX14" fmla="*/ 485872 w 2547349"/>
                <a:gd name="connsiteY14" fmla="*/ 6732 h 3238075"/>
                <a:gd name="connsiteX15" fmla="*/ 494875 w 2547349"/>
                <a:gd name="connsiteY15" fmla="*/ 0 h 323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7349" h="3238075">
                  <a:moveTo>
                    <a:pt x="494875" y="0"/>
                  </a:moveTo>
                  <a:lnTo>
                    <a:pt x="2079824" y="0"/>
                  </a:lnTo>
                  <a:lnTo>
                    <a:pt x="2088826" y="6732"/>
                  </a:lnTo>
                  <a:cubicBezTo>
                    <a:pt x="2368858" y="237834"/>
                    <a:pt x="2547349" y="587577"/>
                    <a:pt x="2547349" y="979009"/>
                  </a:cubicBezTo>
                  <a:cubicBezTo>
                    <a:pt x="2547349" y="1152979"/>
                    <a:pt x="2512092" y="1318714"/>
                    <a:pt x="2448332" y="1469458"/>
                  </a:cubicBezTo>
                  <a:lnTo>
                    <a:pt x="2429012" y="1509564"/>
                  </a:lnTo>
                  <a:lnTo>
                    <a:pt x="2463353" y="1603390"/>
                  </a:lnTo>
                  <a:cubicBezTo>
                    <a:pt x="2500168" y="1721753"/>
                    <a:pt x="2520000" y="1847598"/>
                    <a:pt x="2520000" y="1978075"/>
                  </a:cubicBezTo>
                  <a:cubicBezTo>
                    <a:pt x="2520000" y="2673954"/>
                    <a:pt x="1955879" y="3238075"/>
                    <a:pt x="1260000" y="3238075"/>
                  </a:cubicBezTo>
                  <a:cubicBezTo>
                    <a:pt x="564121" y="3238075"/>
                    <a:pt x="0" y="2673954"/>
                    <a:pt x="0" y="1978075"/>
                  </a:cubicBezTo>
                  <a:cubicBezTo>
                    <a:pt x="0" y="1804105"/>
                    <a:pt x="35258" y="1638371"/>
                    <a:pt x="99017" y="1487626"/>
                  </a:cubicBezTo>
                  <a:lnTo>
                    <a:pt x="118337" y="1447521"/>
                  </a:lnTo>
                  <a:lnTo>
                    <a:pt x="83996" y="1353695"/>
                  </a:lnTo>
                  <a:cubicBezTo>
                    <a:pt x="47181" y="1235332"/>
                    <a:pt x="27349" y="1109486"/>
                    <a:pt x="27349" y="979009"/>
                  </a:cubicBezTo>
                  <a:cubicBezTo>
                    <a:pt x="27349" y="587577"/>
                    <a:pt x="205840" y="237834"/>
                    <a:pt x="485872" y="6732"/>
                  </a:cubicBezTo>
                  <a:lnTo>
                    <a:pt x="494875" y="0"/>
                  </a:lnTo>
                  <a:close/>
                </a:path>
              </a:pathLst>
            </a:custGeom>
            <a:effectLst>
              <a:outerShdw blurRad="163295" dist="106346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AEB7A32-CDE8-C2AE-796C-8065751FB224}"/>
              </a:ext>
            </a:extLst>
          </p:cNvPr>
          <p:cNvSpPr txBox="1"/>
          <p:nvPr/>
        </p:nvSpPr>
        <p:spPr>
          <a:xfrm>
            <a:off x="1047370" y="5022845"/>
            <a:ext cx="1538755" cy="877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Team Leader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AI Model</a:t>
            </a:r>
            <a:endParaRPr lang="en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82683C-3E0A-A2F0-72A3-B850B4CDC52E}"/>
              </a:ext>
            </a:extLst>
          </p:cNvPr>
          <p:cNvSpPr txBox="1"/>
          <p:nvPr/>
        </p:nvSpPr>
        <p:spPr>
          <a:xfrm>
            <a:off x="1390328" y="46395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문동규</a:t>
            </a:r>
            <a:endParaRPr lang="en-KR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B1C158-63FE-0E25-0E39-8872D355A769}"/>
              </a:ext>
            </a:extLst>
          </p:cNvPr>
          <p:cNvSpPr txBox="1"/>
          <p:nvPr/>
        </p:nvSpPr>
        <p:spPr>
          <a:xfrm>
            <a:off x="4155076" y="5115329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AI Model</a:t>
            </a:r>
            <a:endParaRPr lang="en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43AB43-DA10-6CD2-070D-65D68FB06C03}"/>
              </a:ext>
            </a:extLst>
          </p:cNvPr>
          <p:cNvSpPr txBox="1"/>
          <p:nvPr/>
        </p:nvSpPr>
        <p:spPr>
          <a:xfrm>
            <a:off x="4289067" y="4639573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김성규</a:t>
            </a:r>
            <a:endParaRPr lang="en-KR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8B9AEB-8C42-056A-1D92-7C490903A998}"/>
              </a:ext>
            </a:extLst>
          </p:cNvPr>
          <p:cNvSpPr txBox="1"/>
          <p:nvPr/>
        </p:nvSpPr>
        <p:spPr>
          <a:xfrm>
            <a:off x="7047001" y="5115329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AI Model</a:t>
            </a:r>
            <a:endParaRPr lang="en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F8E833-852D-E089-CC7A-A228A025393F}"/>
              </a:ext>
            </a:extLst>
          </p:cNvPr>
          <p:cNvSpPr txBox="1"/>
          <p:nvPr/>
        </p:nvSpPr>
        <p:spPr>
          <a:xfrm>
            <a:off x="7168831" y="4639573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박종범</a:t>
            </a:r>
            <a:endParaRPr lang="en-KR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A48249-6996-8223-0C22-F7EF8E78A3E1}"/>
              </a:ext>
            </a:extLst>
          </p:cNvPr>
          <p:cNvSpPr txBox="1"/>
          <p:nvPr/>
        </p:nvSpPr>
        <p:spPr>
          <a:xfrm>
            <a:off x="9854292" y="5115329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Front End</a:t>
            </a:r>
            <a:endParaRPr lang="en-KR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1297F1-9997-9E10-250E-144F4FA94D6D}"/>
              </a:ext>
            </a:extLst>
          </p:cNvPr>
          <p:cNvSpPr txBox="1"/>
          <p:nvPr/>
        </p:nvSpPr>
        <p:spPr>
          <a:xfrm>
            <a:off x="10050659" y="4639573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김아영</a:t>
            </a:r>
            <a:endParaRPr lang="en-KR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7986D-C155-5479-9D6A-C900031A785F}"/>
              </a:ext>
            </a:extLst>
          </p:cNvPr>
          <p:cNvSpPr txBox="1"/>
          <p:nvPr/>
        </p:nvSpPr>
        <p:spPr>
          <a:xfrm>
            <a:off x="738308" y="59447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2800">
                <a:latin typeface="Y SpotlightOTF" panose="020B0600000101010101" pitchFamily="34" charset="-127"/>
                <a:ea typeface="Y SpotlightOTF" panose="020B0600000101010101" pitchFamily="34" charset="-127"/>
              </a:rPr>
              <a:t> 조원 소개</a:t>
            </a:r>
            <a:endParaRPr lang="en-KR" sz="280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D751C7-42B0-5976-BE67-9459C0D39A8A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6C0B4D-D82C-5B60-1102-882EE36BDC48}"/>
              </a:ext>
            </a:extLst>
          </p:cNvPr>
          <p:cNvSpPr/>
          <p:nvPr/>
        </p:nvSpPr>
        <p:spPr>
          <a:xfrm>
            <a:off x="1056000" y="6590804"/>
            <a:ext cx="144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7" name="Picture 36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3D34B223-B373-2553-67DC-DD2649DB1B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2267168" y="6156046"/>
            <a:ext cx="426313" cy="540000"/>
          </a:xfrm>
          <a:prstGeom prst="rect">
            <a:avLst/>
          </a:prstGeom>
        </p:spPr>
      </p:pic>
      <p:pic>
        <p:nvPicPr>
          <p:cNvPr id="38" name="Picture 37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5A0DDBA6-B400-2392-7103-00DF56291C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6C808C-D5EF-E7E8-419F-318872D0E794}"/>
              </a:ext>
            </a:extLst>
          </p:cNvPr>
          <p:cNvSpPr/>
          <p:nvPr/>
        </p:nvSpPr>
        <p:spPr>
          <a:xfrm>
            <a:off x="3698578" y="-2611024"/>
            <a:ext cx="5047085" cy="11079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39000">
                <a:schemeClr val="tx2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DED8F-3F14-B2A8-BF7F-CEAC52E3BC2F}"/>
              </a:ext>
            </a:extLst>
          </p:cNvPr>
          <p:cNvSpPr txBox="1"/>
          <p:nvPr/>
        </p:nvSpPr>
        <p:spPr>
          <a:xfrm>
            <a:off x="2685439" y="-3165022"/>
            <a:ext cx="23391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29EE8-0081-18EC-3331-0BFBE5195F53}"/>
              </a:ext>
            </a:extLst>
          </p:cNvPr>
          <p:cNvSpPr txBox="1"/>
          <p:nvPr/>
        </p:nvSpPr>
        <p:spPr>
          <a:xfrm>
            <a:off x="4997049" y="-2611024"/>
            <a:ext cx="3563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조원 소개</a:t>
            </a:r>
            <a:endParaRPr lang="en-KR" sz="66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D2AE6C9-0C1E-1352-DEF8-04924A354FB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154" r="3154"/>
          <a:stretch/>
        </p:blipFill>
        <p:spPr>
          <a:xfrm>
            <a:off x="687853" y="1272260"/>
            <a:ext cx="2257790" cy="3110938"/>
          </a:xfrm>
          <a:custGeom>
            <a:avLst/>
            <a:gdLst>
              <a:gd name="connsiteX0" fmla="*/ 791167 w 2257790"/>
              <a:gd name="connsiteY0" fmla="*/ 0 h 3110938"/>
              <a:gd name="connsiteX1" fmla="*/ 1483081 w 2257790"/>
              <a:gd name="connsiteY1" fmla="*/ 0 h 3110938"/>
              <a:gd name="connsiteX2" fmla="*/ 1573338 w 2257790"/>
              <a:gd name="connsiteY2" fmla="*/ 33035 h 3110938"/>
              <a:gd name="connsiteX3" fmla="*/ 2257790 w 2257790"/>
              <a:gd name="connsiteY3" fmla="*/ 1065633 h 3110938"/>
              <a:gd name="connsiteX4" fmla="*/ 2169723 w 2257790"/>
              <a:gd name="connsiteY4" fmla="*/ 1501847 h 3110938"/>
              <a:gd name="connsiteX5" fmla="*/ 2148918 w 2257790"/>
              <a:gd name="connsiteY5" fmla="*/ 1545035 h 3110938"/>
              <a:gd name="connsiteX6" fmla="*/ 2153265 w 2257790"/>
              <a:gd name="connsiteY6" fmla="*/ 1554058 h 3110938"/>
              <a:gd name="connsiteX7" fmla="*/ 2241332 w 2257790"/>
              <a:gd name="connsiteY7" fmla="*/ 1990272 h 3110938"/>
              <a:gd name="connsiteX8" fmla="*/ 1120666 w 2257790"/>
              <a:gd name="connsiteY8" fmla="*/ 3110938 h 3110938"/>
              <a:gd name="connsiteX9" fmla="*/ 0 w 2257790"/>
              <a:gd name="connsiteY9" fmla="*/ 1990272 h 3110938"/>
              <a:gd name="connsiteX10" fmla="*/ 88068 w 2257790"/>
              <a:gd name="connsiteY10" fmla="*/ 1554058 h 3110938"/>
              <a:gd name="connsiteX11" fmla="*/ 108872 w 2257790"/>
              <a:gd name="connsiteY11" fmla="*/ 1510870 h 3110938"/>
              <a:gd name="connsiteX12" fmla="*/ 104526 w 2257790"/>
              <a:gd name="connsiteY12" fmla="*/ 1501847 h 3110938"/>
              <a:gd name="connsiteX13" fmla="*/ 16458 w 2257790"/>
              <a:gd name="connsiteY13" fmla="*/ 1065633 h 3110938"/>
              <a:gd name="connsiteX14" fmla="*/ 700910 w 2257790"/>
              <a:gd name="connsiteY14" fmla="*/ 33035 h 31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57790" h="3110938">
                <a:moveTo>
                  <a:pt x="791167" y="0"/>
                </a:moveTo>
                <a:lnTo>
                  <a:pt x="1483081" y="0"/>
                </a:lnTo>
                <a:lnTo>
                  <a:pt x="1573338" y="33035"/>
                </a:lnTo>
                <a:cubicBezTo>
                  <a:pt x="1975562" y="203161"/>
                  <a:pt x="2257790" y="601438"/>
                  <a:pt x="2257790" y="1065633"/>
                </a:cubicBezTo>
                <a:cubicBezTo>
                  <a:pt x="2257790" y="1220365"/>
                  <a:pt x="2226432" y="1367772"/>
                  <a:pt x="2169723" y="1501847"/>
                </a:cubicBezTo>
                <a:lnTo>
                  <a:pt x="2148918" y="1545035"/>
                </a:lnTo>
                <a:lnTo>
                  <a:pt x="2153265" y="1554058"/>
                </a:lnTo>
                <a:cubicBezTo>
                  <a:pt x="2209974" y="1688133"/>
                  <a:pt x="2241332" y="1835540"/>
                  <a:pt x="2241332" y="1990272"/>
                </a:cubicBezTo>
                <a:cubicBezTo>
                  <a:pt x="2241332" y="2609199"/>
                  <a:pt x="1739593" y="3110938"/>
                  <a:pt x="1120666" y="3110938"/>
                </a:cubicBezTo>
                <a:cubicBezTo>
                  <a:pt x="501739" y="3110938"/>
                  <a:pt x="0" y="2609199"/>
                  <a:pt x="0" y="1990272"/>
                </a:cubicBezTo>
                <a:cubicBezTo>
                  <a:pt x="0" y="1835540"/>
                  <a:pt x="31359" y="1688133"/>
                  <a:pt x="88068" y="1554058"/>
                </a:cubicBezTo>
                <a:lnTo>
                  <a:pt x="108872" y="1510870"/>
                </a:lnTo>
                <a:lnTo>
                  <a:pt x="104526" y="1501847"/>
                </a:lnTo>
                <a:cubicBezTo>
                  <a:pt x="47817" y="1367772"/>
                  <a:pt x="16458" y="1220365"/>
                  <a:pt x="16458" y="1065633"/>
                </a:cubicBezTo>
                <a:cubicBezTo>
                  <a:pt x="16458" y="601438"/>
                  <a:pt x="298686" y="203161"/>
                  <a:pt x="700910" y="33035"/>
                </a:cubicBezTo>
                <a:close/>
              </a:path>
            </a:pathLst>
          </a:custGeom>
          <a:effectLst>
            <a:outerShdw blurRad="104721" dist="58606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CFD7580-081D-A4C5-5F13-0CE46FB2E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05" r="705"/>
          <a:stretch/>
        </p:blipFill>
        <p:spPr>
          <a:xfrm>
            <a:off x="9353450" y="1314998"/>
            <a:ext cx="2257790" cy="3055239"/>
          </a:xfrm>
          <a:custGeom>
            <a:avLst/>
            <a:gdLst>
              <a:gd name="connsiteX0" fmla="*/ 659154 w 2257790"/>
              <a:gd name="connsiteY0" fmla="*/ 0 h 3055239"/>
              <a:gd name="connsiteX1" fmla="*/ 1615094 w 2257790"/>
              <a:gd name="connsiteY1" fmla="*/ 0 h 3055239"/>
              <a:gd name="connsiteX2" fmla="*/ 1763699 w 2257790"/>
              <a:gd name="connsiteY2" fmla="*/ 80660 h 3055239"/>
              <a:gd name="connsiteX3" fmla="*/ 2257790 w 2257790"/>
              <a:gd name="connsiteY3" fmla="*/ 1009934 h 3055239"/>
              <a:gd name="connsiteX4" fmla="*/ 2169723 w 2257790"/>
              <a:gd name="connsiteY4" fmla="*/ 1446148 h 3055239"/>
              <a:gd name="connsiteX5" fmla="*/ 2148918 w 2257790"/>
              <a:gd name="connsiteY5" fmla="*/ 1489336 h 3055239"/>
              <a:gd name="connsiteX6" fmla="*/ 2153265 w 2257790"/>
              <a:gd name="connsiteY6" fmla="*/ 1498359 h 3055239"/>
              <a:gd name="connsiteX7" fmla="*/ 2241332 w 2257790"/>
              <a:gd name="connsiteY7" fmla="*/ 1934573 h 3055239"/>
              <a:gd name="connsiteX8" fmla="*/ 1120666 w 2257790"/>
              <a:gd name="connsiteY8" fmla="*/ 3055239 h 3055239"/>
              <a:gd name="connsiteX9" fmla="*/ 0 w 2257790"/>
              <a:gd name="connsiteY9" fmla="*/ 1934573 h 3055239"/>
              <a:gd name="connsiteX10" fmla="*/ 88068 w 2257790"/>
              <a:gd name="connsiteY10" fmla="*/ 1498359 h 3055239"/>
              <a:gd name="connsiteX11" fmla="*/ 108872 w 2257790"/>
              <a:gd name="connsiteY11" fmla="*/ 1455171 h 3055239"/>
              <a:gd name="connsiteX12" fmla="*/ 104526 w 2257790"/>
              <a:gd name="connsiteY12" fmla="*/ 1446148 h 3055239"/>
              <a:gd name="connsiteX13" fmla="*/ 16458 w 2257790"/>
              <a:gd name="connsiteY13" fmla="*/ 1009934 h 3055239"/>
              <a:gd name="connsiteX14" fmla="*/ 510549 w 2257790"/>
              <a:gd name="connsiteY14" fmla="*/ 80660 h 305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57790" h="3055239">
                <a:moveTo>
                  <a:pt x="659154" y="0"/>
                </a:moveTo>
                <a:lnTo>
                  <a:pt x="1615094" y="0"/>
                </a:lnTo>
                <a:lnTo>
                  <a:pt x="1763699" y="80660"/>
                </a:lnTo>
                <a:cubicBezTo>
                  <a:pt x="2061798" y="282052"/>
                  <a:pt x="2257790" y="623105"/>
                  <a:pt x="2257790" y="1009934"/>
                </a:cubicBezTo>
                <a:cubicBezTo>
                  <a:pt x="2257790" y="1164666"/>
                  <a:pt x="2226432" y="1312073"/>
                  <a:pt x="2169723" y="1446148"/>
                </a:cubicBezTo>
                <a:lnTo>
                  <a:pt x="2148918" y="1489336"/>
                </a:lnTo>
                <a:lnTo>
                  <a:pt x="2153265" y="1498359"/>
                </a:lnTo>
                <a:cubicBezTo>
                  <a:pt x="2209974" y="1632434"/>
                  <a:pt x="2241332" y="1779841"/>
                  <a:pt x="2241332" y="1934573"/>
                </a:cubicBezTo>
                <a:cubicBezTo>
                  <a:pt x="2241332" y="2553500"/>
                  <a:pt x="1739593" y="3055239"/>
                  <a:pt x="1120666" y="3055239"/>
                </a:cubicBezTo>
                <a:cubicBezTo>
                  <a:pt x="501739" y="3055239"/>
                  <a:pt x="0" y="2553500"/>
                  <a:pt x="0" y="1934573"/>
                </a:cubicBezTo>
                <a:cubicBezTo>
                  <a:pt x="0" y="1779841"/>
                  <a:pt x="31359" y="1632434"/>
                  <a:pt x="88068" y="1498359"/>
                </a:cubicBezTo>
                <a:lnTo>
                  <a:pt x="108872" y="1455171"/>
                </a:lnTo>
                <a:lnTo>
                  <a:pt x="104526" y="1446148"/>
                </a:lnTo>
                <a:cubicBezTo>
                  <a:pt x="47817" y="1312073"/>
                  <a:pt x="16458" y="1164666"/>
                  <a:pt x="16458" y="1009934"/>
                </a:cubicBezTo>
                <a:cubicBezTo>
                  <a:pt x="16458" y="623105"/>
                  <a:pt x="212450" y="282052"/>
                  <a:pt x="510549" y="80660"/>
                </a:cubicBezTo>
                <a:close/>
              </a:path>
            </a:pathLst>
          </a:custGeom>
          <a:effectLst>
            <a:outerShdw blurRad="124758" dist="87054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5DDBD-E990-E666-64FA-62B71B61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98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E4E4F9-E750-5AEA-EDB2-34F13DBCFF8B}"/>
              </a:ext>
            </a:extLst>
          </p:cNvPr>
          <p:cNvSpPr txBox="1"/>
          <p:nvPr/>
        </p:nvSpPr>
        <p:spPr>
          <a:xfrm>
            <a:off x="1056000" y="660035"/>
            <a:ext cx="4023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1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초 추론 </a:t>
            </a:r>
            <a:r>
              <a:rPr lang="en-US" altLang="ko-KR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VS N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초 추론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EF0660-C54D-5150-D8C5-4C7628D04207}"/>
              </a:ext>
            </a:extLst>
          </p:cNvPr>
          <p:cNvGrpSpPr/>
          <p:nvPr/>
        </p:nvGrpSpPr>
        <p:grpSpPr>
          <a:xfrm>
            <a:off x="1102400" y="1933696"/>
            <a:ext cx="3676041" cy="967847"/>
            <a:chOff x="518273" y="1811755"/>
            <a:chExt cx="5760000" cy="2203780"/>
          </a:xfrm>
          <a:solidFill>
            <a:schemeClr val="bg1"/>
          </a:solidFill>
        </p:grpSpPr>
        <p:pic>
          <p:nvPicPr>
            <p:cNvPr id="5" name="Picture 4" descr="A blue sound wave graph&#10;&#10;Description automatically generated">
              <a:extLst>
                <a:ext uri="{FF2B5EF4-FFF2-40B4-BE49-F238E27FC236}">
                  <a16:creationId xmlns:a16="http://schemas.microsoft.com/office/drawing/2014/main" id="{FB08219B-96AA-00BE-331D-C2813A8FBF78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6820" t="7797" r="2782" b="14245"/>
            <a:stretch/>
          </p:blipFill>
          <p:spPr>
            <a:xfrm>
              <a:off x="5558273" y="1811755"/>
              <a:ext cx="720000" cy="2160000"/>
            </a:xfrm>
            <a:prstGeom prst="rect">
              <a:avLst/>
            </a:prstGeom>
            <a:grpFill/>
          </p:spPr>
        </p:pic>
        <p:pic>
          <p:nvPicPr>
            <p:cNvPr id="24" name="Picture 23" descr="A blue sound wave graph&#10;&#10;Description automatically generated">
              <a:extLst>
                <a:ext uri="{FF2B5EF4-FFF2-40B4-BE49-F238E27FC236}">
                  <a16:creationId xmlns:a16="http://schemas.microsoft.com/office/drawing/2014/main" id="{5FEEFD2F-CA1D-6D81-3589-4282F2727D0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5912" t="12053" r="23690" b="12053"/>
            <a:stretch/>
          </p:blipFill>
          <p:spPr>
            <a:xfrm>
              <a:off x="4118273" y="1907005"/>
              <a:ext cx="720000" cy="2102850"/>
            </a:xfrm>
            <a:prstGeom prst="rect">
              <a:avLst/>
            </a:prstGeom>
            <a:grpFill/>
          </p:spPr>
        </p:pic>
        <p:pic>
          <p:nvPicPr>
            <p:cNvPr id="25" name="Picture 24" descr="A blue sound wave graph&#10;&#10;Description automatically generated">
              <a:extLst>
                <a:ext uri="{FF2B5EF4-FFF2-40B4-BE49-F238E27FC236}">
                  <a16:creationId xmlns:a16="http://schemas.microsoft.com/office/drawing/2014/main" id="{FFCABB52-A892-37E4-CA13-9CBBE776DEC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5457" t="12053" r="34145" b="12053"/>
            <a:stretch/>
          </p:blipFill>
          <p:spPr>
            <a:xfrm>
              <a:off x="3398273" y="1907005"/>
              <a:ext cx="720000" cy="2102850"/>
            </a:xfrm>
            <a:prstGeom prst="rect">
              <a:avLst/>
            </a:prstGeom>
            <a:grpFill/>
          </p:spPr>
        </p:pic>
        <p:pic>
          <p:nvPicPr>
            <p:cNvPr id="26" name="Picture 25" descr="A blue sound wave graph&#10;&#10;Description automatically generated">
              <a:extLst>
                <a:ext uri="{FF2B5EF4-FFF2-40B4-BE49-F238E27FC236}">
                  <a16:creationId xmlns:a16="http://schemas.microsoft.com/office/drawing/2014/main" id="{E5BB5188-941F-B5E6-6C48-8D3DAC10F78F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45278" t="12053" r="44324" b="12053"/>
            <a:stretch/>
          </p:blipFill>
          <p:spPr>
            <a:xfrm>
              <a:off x="2678273" y="1907005"/>
              <a:ext cx="720000" cy="2102850"/>
            </a:xfrm>
            <a:prstGeom prst="rect">
              <a:avLst/>
            </a:prstGeom>
            <a:grpFill/>
          </p:spPr>
        </p:pic>
        <p:pic>
          <p:nvPicPr>
            <p:cNvPr id="27" name="Picture 26" descr="A blue sound wave graph&#10;&#10;Description automatically generated">
              <a:extLst>
                <a:ext uri="{FF2B5EF4-FFF2-40B4-BE49-F238E27FC236}">
                  <a16:creationId xmlns:a16="http://schemas.microsoft.com/office/drawing/2014/main" id="{9B03D43A-9E8D-1030-67F4-303AE4F9876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34403" t="12053" r="55199" b="12053"/>
            <a:stretch/>
          </p:blipFill>
          <p:spPr>
            <a:xfrm>
              <a:off x="1958273" y="1907005"/>
              <a:ext cx="720000" cy="2102850"/>
            </a:xfrm>
            <a:prstGeom prst="rect">
              <a:avLst/>
            </a:prstGeom>
            <a:grpFill/>
          </p:spPr>
        </p:pic>
        <p:pic>
          <p:nvPicPr>
            <p:cNvPr id="28" name="Picture 27" descr="A blue sound wave graph&#10;&#10;Description automatically generated">
              <a:extLst>
                <a:ext uri="{FF2B5EF4-FFF2-40B4-BE49-F238E27FC236}">
                  <a16:creationId xmlns:a16="http://schemas.microsoft.com/office/drawing/2014/main" id="{1244F45B-1D02-7F1E-E288-FE922237F39F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4005" t="8615" r="65597" b="12053"/>
            <a:stretch/>
          </p:blipFill>
          <p:spPr>
            <a:xfrm>
              <a:off x="1238273" y="1811755"/>
              <a:ext cx="720000" cy="2198100"/>
            </a:xfrm>
            <a:prstGeom prst="rect">
              <a:avLst/>
            </a:prstGeom>
            <a:grpFill/>
          </p:spPr>
        </p:pic>
        <p:pic>
          <p:nvPicPr>
            <p:cNvPr id="29" name="Picture 28" descr="A blue sound wave graph&#10;&#10;Description automatically generated">
              <a:extLst>
                <a:ext uri="{FF2B5EF4-FFF2-40B4-BE49-F238E27FC236}">
                  <a16:creationId xmlns:a16="http://schemas.microsoft.com/office/drawing/2014/main" id="{4DACA19B-6674-0770-3861-90F0D86470B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3607" t="8820" r="75995" b="11847"/>
            <a:stretch/>
          </p:blipFill>
          <p:spPr>
            <a:xfrm>
              <a:off x="518273" y="1817435"/>
              <a:ext cx="720000" cy="2198100"/>
            </a:xfrm>
            <a:prstGeom prst="rect">
              <a:avLst/>
            </a:prstGeom>
            <a:grpFill/>
          </p:spPr>
        </p:pic>
        <p:pic>
          <p:nvPicPr>
            <p:cNvPr id="23" name="Picture 22" descr="A blue sound wave graph&#10;&#10;Description automatically generated">
              <a:extLst>
                <a:ext uri="{FF2B5EF4-FFF2-40B4-BE49-F238E27FC236}">
                  <a16:creationId xmlns:a16="http://schemas.microsoft.com/office/drawing/2014/main" id="{A5E98FDB-7217-B05F-AAEC-C6936476873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6366" t="11021" r="13236" b="13084"/>
            <a:stretch/>
          </p:blipFill>
          <p:spPr>
            <a:xfrm>
              <a:off x="4838273" y="1887955"/>
              <a:ext cx="720000" cy="2102850"/>
            </a:xfrm>
            <a:prstGeom prst="rect">
              <a:avLst/>
            </a:prstGeom>
            <a:grpFill/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5696A871-9CF5-6C35-D95C-658722D7C497}"/>
              </a:ext>
            </a:extLst>
          </p:cNvPr>
          <p:cNvSpPr/>
          <p:nvPr/>
        </p:nvSpPr>
        <p:spPr>
          <a:xfrm>
            <a:off x="1108396" y="3086393"/>
            <a:ext cx="6755443" cy="3449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5BCF3E1-DC3F-0E43-EE58-FD634B4141BF}"/>
              </a:ext>
            </a:extLst>
          </p:cNvPr>
          <p:cNvGrpSpPr/>
          <p:nvPr/>
        </p:nvGrpSpPr>
        <p:grpSpPr>
          <a:xfrm>
            <a:off x="4851779" y="5863688"/>
            <a:ext cx="2830596" cy="533981"/>
            <a:chOff x="518273" y="2354127"/>
            <a:chExt cx="9707467" cy="1655728"/>
          </a:xfrm>
        </p:grpSpPr>
        <p:pic>
          <p:nvPicPr>
            <p:cNvPr id="71" name="Picture 70" descr="A blue sound wave graph&#10;&#10;Description automatically generated">
              <a:extLst>
                <a:ext uri="{FF2B5EF4-FFF2-40B4-BE49-F238E27FC236}">
                  <a16:creationId xmlns:a16="http://schemas.microsoft.com/office/drawing/2014/main" id="{7D136496-A8E5-FF5F-C89F-B8B1EA7FB0F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3607" t="8820" r="75995" b="11847"/>
            <a:stretch/>
          </p:blipFill>
          <p:spPr>
            <a:xfrm>
              <a:off x="518273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72" name="Picture 71" descr="A blue sound wave graph&#10;&#10;Description automatically generated">
              <a:extLst>
                <a:ext uri="{FF2B5EF4-FFF2-40B4-BE49-F238E27FC236}">
                  <a16:creationId xmlns:a16="http://schemas.microsoft.com/office/drawing/2014/main" id="{6B6050BC-FB6D-D659-3AFD-E98DCE364D7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6820" t="7797" r="2782" b="14245"/>
            <a:stretch/>
          </p:blipFill>
          <p:spPr>
            <a:xfrm>
              <a:off x="9505740" y="2354127"/>
              <a:ext cx="720000" cy="161762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73" name="Picture 72" descr="A blue sound wave graph&#10;&#10;Description automatically generated">
              <a:extLst>
                <a:ext uri="{FF2B5EF4-FFF2-40B4-BE49-F238E27FC236}">
                  <a16:creationId xmlns:a16="http://schemas.microsoft.com/office/drawing/2014/main" id="{2393A9EB-B296-8612-2E03-99F79F5FFB7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6366" t="11021" r="13236" b="13084"/>
            <a:stretch/>
          </p:blipFill>
          <p:spPr>
            <a:xfrm>
              <a:off x="8221817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74" name="Picture 73" descr="A blue sound wave graph&#10;&#10;Description automatically generated">
              <a:extLst>
                <a:ext uri="{FF2B5EF4-FFF2-40B4-BE49-F238E27FC236}">
                  <a16:creationId xmlns:a16="http://schemas.microsoft.com/office/drawing/2014/main" id="{270BFE48-2B1A-39CB-4556-DEC94F444B25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5912" t="12053" r="23690" b="12053"/>
            <a:stretch/>
          </p:blipFill>
          <p:spPr>
            <a:xfrm>
              <a:off x="6937893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75" name="Picture 74" descr="A blue sound wave graph&#10;&#10;Description automatically generated">
              <a:extLst>
                <a:ext uri="{FF2B5EF4-FFF2-40B4-BE49-F238E27FC236}">
                  <a16:creationId xmlns:a16="http://schemas.microsoft.com/office/drawing/2014/main" id="{5AE018BD-77D0-6B1D-6672-600BE0ADCBC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5457" t="12053" r="34145" b="12053"/>
            <a:stretch/>
          </p:blipFill>
          <p:spPr>
            <a:xfrm>
              <a:off x="5653969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76" name="Picture 75" descr="A blue sound wave graph&#10;&#10;Description automatically generated">
              <a:extLst>
                <a:ext uri="{FF2B5EF4-FFF2-40B4-BE49-F238E27FC236}">
                  <a16:creationId xmlns:a16="http://schemas.microsoft.com/office/drawing/2014/main" id="{779AA3C6-48ED-661C-ED73-D3F64F85C1B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45278" t="12053" r="44324" b="12053"/>
            <a:stretch/>
          </p:blipFill>
          <p:spPr>
            <a:xfrm>
              <a:off x="4370045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77" name="Picture 76" descr="A blue sound wave graph&#10;&#10;Description automatically generated">
              <a:extLst>
                <a:ext uri="{FF2B5EF4-FFF2-40B4-BE49-F238E27FC236}">
                  <a16:creationId xmlns:a16="http://schemas.microsoft.com/office/drawing/2014/main" id="{516271DC-4D5D-74D0-3D03-2B96853C5C94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34403" t="12053" r="55199" b="12053"/>
            <a:stretch/>
          </p:blipFill>
          <p:spPr>
            <a:xfrm>
              <a:off x="3086121" y="2363694"/>
              <a:ext cx="720000" cy="164615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78" name="Picture 77" descr="A blue sound wave graph&#10;&#10;Description automatically generated">
              <a:extLst>
                <a:ext uri="{FF2B5EF4-FFF2-40B4-BE49-F238E27FC236}">
                  <a16:creationId xmlns:a16="http://schemas.microsoft.com/office/drawing/2014/main" id="{D65A6C5B-95AB-D7CC-CC63-D743BDB42E9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4005" t="8615" r="65597" b="12053"/>
            <a:stretch/>
          </p:blipFill>
          <p:spPr>
            <a:xfrm>
              <a:off x="1802197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2B692D6-D8CD-C53B-B7DE-0597089F831F}"/>
              </a:ext>
            </a:extLst>
          </p:cNvPr>
          <p:cNvGrpSpPr/>
          <p:nvPr/>
        </p:nvGrpSpPr>
        <p:grpSpPr>
          <a:xfrm>
            <a:off x="4851779" y="4579732"/>
            <a:ext cx="2851768" cy="533981"/>
            <a:chOff x="518273" y="2354127"/>
            <a:chExt cx="9707467" cy="1655728"/>
          </a:xfrm>
        </p:grpSpPr>
        <p:pic>
          <p:nvPicPr>
            <p:cNvPr id="81" name="Picture 80" descr="A blue sound wave graph&#10;&#10;Description automatically generated">
              <a:extLst>
                <a:ext uri="{FF2B5EF4-FFF2-40B4-BE49-F238E27FC236}">
                  <a16:creationId xmlns:a16="http://schemas.microsoft.com/office/drawing/2014/main" id="{59CD02E9-913D-8546-0BF6-C5288C604C8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6820" t="7797" r="2782" b="14245"/>
            <a:stretch/>
          </p:blipFill>
          <p:spPr>
            <a:xfrm>
              <a:off x="9505740" y="2354127"/>
              <a:ext cx="720000" cy="161762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82" name="Picture 81" descr="A blue sound wave graph&#10;&#10;Description automatically generated">
              <a:extLst>
                <a:ext uri="{FF2B5EF4-FFF2-40B4-BE49-F238E27FC236}">
                  <a16:creationId xmlns:a16="http://schemas.microsoft.com/office/drawing/2014/main" id="{37D6C545-B9D9-E868-1DC7-6BCED11DF85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6366" t="11021" r="13236" b="13084"/>
            <a:stretch/>
          </p:blipFill>
          <p:spPr>
            <a:xfrm>
              <a:off x="8221817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83" name="Picture 82" descr="A blue sound wave graph&#10;&#10;Description automatically generated">
              <a:extLst>
                <a:ext uri="{FF2B5EF4-FFF2-40B4-BE49-F238E27FC236}">
                  <a16:creationId xmlns:a16="http://schemas.microsoft.com/office/drawing/2014/main" id="{C16C903B-81F4-8663-2950-12C58B2FCB9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5912" t="12053" r="23690" b="12053"/>
            <a:stretch/>
          </p:blipFill>
          <p:spPr>
            <a:xfrm>
              <a:off x="6937893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84" name="Picture 83" descr="A blue sound wave graph&#10;&#10;Description automatically generated">
              <a:extLst>
                <a:ext uri="{FF2B5EF4-FFF2-40B4-BE49-F238E27FC236}">
                  <a16:creationId xmlns:a16="http://schemas.microsoft.com/office/drawing/2014/main" id="{C89A70B3-7A6A-56DA-6040-84A8871D2E1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5457" t="12053" r="34145" b="12053"/>
            <a:stretch/>
          </p:blipFill>
          <p:spPr>
            <a:xfrm>
              <a:off x="5653969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85" name="Picture 84" descr="A blue sound wave graph&#10;&#10;Description automatically generated">
              <a:extLst>
                <a:ext uri="{FF2B5EF4-FFF2-40B4-BE49-F238E27FC236}">
                  <a16:creationId xmlns:a16="http://schemas.microsoft.com/office/drawing/2014/main" id="{BB15C2E8-521E-85C7-A566-F5FCA3E9B438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45278" t="12053" r="44324" b="12053"/>
            <a:stretch/>
          </p:blipFill>
          <p:spPr>
            <a:xfrm>
              <a:off x="4370045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86" name="Picture 85" descr="A blue sound wave graph&#10;&#10;Description automatically generated">
              <a:extLst>
                <a:ext uri="{FF2B5EF4-FFF2-40B4-BE49-F238E27FC236}">
                  <a16:creationId xmlns:a16="http://schemas.microsoft.com/office/drawing/2014/main" id="{1522F50D-D6F4-5BDE-22FA-EB3E5BE538C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34403" t="12053" r="55199" b="12053"/>
            <a:stretch/>
          </p:blipFill>
          <p:spPr>
            <a:xfrm>
              <a:off x="3086121" y="2363694"/>
              <a:ext cx="720000" cy="164615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87" name="Picture 86" descr="A blue sound wave graph&#10;&#10;Description automatically generated">
              <a:extLst>
                <a:ext uri="{FF2B5EF4-FFF2-40B4-BE49-F238E27FC236}">
                  <a16:creationId xmlns:a16="http://schemas.microsoft.com/office/drawing/2014/main" id="{A7D101BB-D002-E42B-58D5-BCAB7DFA21D1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4005" t="8615" r="65597" b="12053"/>
            <a:stretch/>
          </p:blipFill>
          <p:spPr>
            <a:xfrm>
              <a:off x="1802197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88" name="Picture 87" descr="A blue sound wave graph&#10;&#10;Description automatically generated">
              <a:extLst>
                <a:ext uri="{FF2B5EF4-FFF2-40B4-BE49-F238E27FC236}">
                  <a16:creationId xmlns:a16="http://schemas.microsoft.com/office/drawing/2014/main" id="{E5B0B03A-5053-A4A5-03C7-D03E5E8FB28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3607" t="8820" r="75995" b="11847"/>
            <a:stretch/>
          </p:blipFill>
          <p:spPr>
            <a:xfrm>
              <a:off x="518273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A6ED82C-3138-156E-F2BD-32DC54F0D0EA}"/>
              </a:ext>
            </a:extLst>
          </p:cNvPr>
          <p:cNvSpPr txBox="1"/>
          <p:nvPr/>
        </p:nvSpPr>
        <p:spPr>
          <a:xfrm>
            <a:off x="1187946" y="4160133"/>
            <a:ext cx="23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Window(Size:5s)</a:t>
            </a:r>
            <a:endParaRPr lang="en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A99E8D3-7150-E061-CDA7-A7AB1EDB478F}"/>
              </a:ext>
            </a:extLst>
          </p:cNvPr>
          <p:cNvGrpSpPr/>
          <p:nvPr/>
        </p:nvGrpSpPr>
        <p:grpSpPr>
          <a:xfrm>
            <a:off x="4851779" y="5238669"/>
            <a:ext cx="2830596" cy="533981"/>
            <a:chOff x="518273" y="2354127"/>
            <a:chExt cx="9707467" cy="1655728"/>
          </a:xfrm>
        </p:grpSpPr>
        <p:pic>
          <p:nvPicPr>
            <p:cNvPr id="92" name="Picture 91" descr="A blue sound wave graph&#10;&#10;Description automatically generated">
              <a:extLst>
                <a:ext uri="{FF2B5EF4-FFF2-40B4-BE49-F238E27FC236}">
                  <a16:creationId xmlns:a16="http://schemas.microsoft.com/office/drawing/2014/main" id="{7BEB32F3-048E-B10C-B948-00F047615D89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6820" t="7797" r="2782" b="14245"/>
            <a:stretch/>
          </p:blipFill>
          <p:spPr>
            <a:xfrm>
              <a:off x="9505740" y="2354127"/>
              <a:ext cx="720000" cy="161762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93" name="Picture 92" descr="A blue sound wave graph&#10;&#10;Description automatically generated">
              <a:extLst>
                <a:ext uri="{FF2B5EF4-FFF2-40B4-BE49-F238E27FC236}">
                  <a16:creationId xmlns:a16="http://schemas.microsoft.com/office/drawing/2014/main" id="{AD145A0C-62DE-3296-2116-D9D747B463C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6366" t="11021" r="13236" b="13084"/>
            <a:stretch/>
          </p:blipFill>
          <p:spPr>
            <a:xfrm>
              <a:off x="8221817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94" name="Picture 93" descr="A blue sound wave graph&#10;&#10;Description automatically generated">
              <a:extLst>
                <a:ext uri="{FF2B5EF4-FFF2-40B4-BE49-F238E27FC236}">
                  <a16:creationId xmlns:a16="http://schemas.microsoft.com/office/drawing/2014/main" id="{DB6120CA-AC50-9C52-DED5-4C01BA6FEBC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5912" t="12053" r="23690" b="12053"/>
            <a:stretch/>
          </p:blipFill>
          <p:spPr>
            <a:xfrm>
              <a:off x="6937893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95" name="Picture 94" descr="A blue sound wave graph&#10;&#10;Description automatically generated">
              <a:extLst>
                <a:ext uri="{FF2B5EF4-FFF2-40B4-BE49-F238E27FC236}">
                  <a16:creationId xmlns:a16="http://schemas.microsoft.com/office/drawing/2014/main" id="{B48DAF45-06CC-1000-D44A-AE468CE57B1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5457" t="12053" r="34145" b="12053"/>
            <a:stretch/>
          </p:blipFill>
          <p:spPr>
            <a:xfrm>
              <a:off x="5653969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96" name="Picture 95" descr="A blue sound wave graph&#10;&#10;Description automatically generated">
              <a:extLst>
                <a:ext uri="{FF2B5EF4-FFF2-40B4-BE49-F238E27FC236}">
                  <a16:creationId xmlns:a16="http://schemas.microsoft.com/office/drawing/2014/main" id="{ACD1C403-F5ED-0342-3982-A500B5229FF4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45278" t="12053" r="44324" b="12053"/>
            <a:stretch/>
          </p:blipFill>
          <p:spPr>
            <a:xfrm>
              <a:off x="4370045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97" name="Picture 96" descr="A blue sound wave graph&#10;&#10;Description automatically generated">
              <a:extLst>
                <a:ext uri="{FF2B5EF4-FFF2-40B4-BE49-F238E27FC236}">
                  <a16:creationId xmlns:a16="http://schemas.microsoft.com/office/drawing/2014/main" id="{9CB87B47-9DDF-6436-6CA3-11CC3D105FB9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34403" t="12053" r="55199" b="12053"/>
            <a:stretch/>
          </p:blipFill>
          <p:spPr>
            <a:xfrm>
              <a:off x="3086121" y="2363694"/>
              <a:ext cx="720000" cy="164615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98" name="Picture 97" descr="A blue sound wave graph&#10;&#10;Description automatically generated">
              <a:extLst>
                <a:ext uri="{FF2B5EF4-FFF2-40B4-BE49-F238E27FC236}">
                  <a16:creationId xmlns:a16="http://schemas.microsoft.com/office/drawing/2014/main" id="{D16852FD-A6E4-B960-76DE-29A9B097B2B9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4005" t="8615" r="65597" b="12053"/>
            <a:stretch/>
          </p:blipFill>
          <p:spPr>
            <a:xfrm>
              <a:off x="1802197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99" name="Picture 98" descr="A blue sound wave graph&#10;&#10;Description automatically generated">
              <a:extLst>
                <a:ext uri="{FF2B5EF4-FFF2-40B4-BE49-F238E27FC236}">
                  <a16:creationId xmlns:a16="http://schemas.microsoft.com/office/drawing/2014/main" id="{1C9A0121-9C5C-5536-8695-15195D15E86D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3607" t="8820" r="75995" b="11847"/>
            <a:stretch/>
          </p:blipFill>
          <p:spPr>
            <a:xfrm>
              <a:off x="518273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DA2047C-74E5-ECA7-4D7B-EC351A810BC6}"/>
              </a:ext>
            </a:extLst>
          </p:cNvPr>
          <p:cNvGrpSpPr/>
          <p:nvPr/>
        </p:nvGrpSpPr>
        <p:grpSpPr>
          <a:xfrm>
            <a:off x="1353496" y="5853061"/>
            <a:ext cx="2830596" cy="533981"/>
            <a:chOff x="518273" y="2354127"/>
            <a:chExt cx="9707467" cy="1655728"/>
          </a:xfrm>
        </p:grpSpPr>
        <p:pic>
          <p:nvPicPr>
            <p:cNvPr id="102" name="Picture 101" descr="A blue sound wave graph&#10;&#10;Description automatically generated">
              <a:extLst>
                <a:ext uri="{FF2B5EF4-FFF2-40B4-BE49-F238E27FC236}">
                  <a16:creationId xmlns:a16="http://schemas.microsoft.com/office/drawing/2014/main" id="{80071996-3678-2F7B-02D1-27175F702BE9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3607" t="8820" r="75995" b="11847"/>
            <a:stretch/>
          </p:blipFill>
          <p:spPr>
            <a:xfrm>
              <a:off x="518273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03" name="Picture 102" descr="A blue sound wave graph&#10;&#10;Description automatically generated">
              <a:extLst>
                <a:ext uri="{FF2B5EF4-FFF2-40B4-BE49-F238E27FC236}">
                  <a16:creationId xmlns:a16="http://schemas.microsoft.com/office/drawing/2014/main" id="{3A8CDC26-5C17-9839-A1CF-8683EEDFF07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6820" t="7797" r="2782" b="14245"/>
            <a:stretch/>
          </p:blipFill>
          <p:spPr>
            <a:xfrm>
              <a:off x="9505740" y="2354127"/>
              <a:ext cx="720000" cy="161762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04" name="Picture 103" descr="A blue sound wave graph&#10;&#10;Description automatically generated">
              <a:extLst>
                <a:ext uri="{FF2B5EF4-FFF2-40B4-BE49-F238E27FC236}">
                  <a16:creationId xmlns:a16="http://schemas.microsoft.com/office/drawing/2014/main" id="{B2075675-0F54-3295-BCA8-3F62DFA7B77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6366" t="11021" r="13236" b="13084"/>
            <a:stretch/>
          </p:blipFill>
          <p:spPr>
            <a:xfrm>
              <a:off x="8221817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05" name="Picture 104" descr="A blue sound wave graph&#10;&#10;Description automatically generated">
              <a:extLst>
                <a:ext uri="{FF2B5EF4-FFF2-40B4-BE49-F238E27FC236}">
                  <a16:creationId xmlns:a16="http://schemas.microsoft.com/office/drawing/2014/main" id="{D347F286-AF72-7784-753F-E0A6CF5C397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5912" t="12053" r="23690" b="12053"/>
            <a:stretch/>
          </p:blipFill>
          <p:spPr>
            <a:xfrm>
              <a:off x="6937893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06" name="Picture 105" descr="A blue sound wave graph&#10;&#10;Description automatically generated">
              <a:extLst>
                <a:ext uri="{FF2B5EF4-FFF2-40B4-BE49-F238E27FC236}">
                  <a16:creationId xmlns:a16="http://schemas.microsoft.com/office/drawing/2014/main" id="{C10E1D0D-ADB8-ECF6-8932-1D0B33A9566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5457" t="12053" r="34145" b="12053"/>
            <a:stretch/>
          </p:blipFill>
          <p:spPr>
            <a:xfrm>
              <a:off x="5653969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07" name="Picture 106" descr="A blue sound wave graph&#10;&#10;Description automatically generated">
              <a:extLst>
                <a:ext uri="{FF2B5EF4-FFF2-40B4-BE49-F238E27FC236}">
                  <a16:creationId xmlns:a16="http://schemas.microsoft.com/office/drawing/2014/main" id="{3CE1EB0B-0C33-C205-C318-8BB357AEB391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45278" t="12053" r="44324" b="12053"/>
            <a:stretch/>
          </p:blipFill>
          <p:spPr>
            <a:xfrm>
              <a:off x="4370045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08" name="Picture 107" descr="A blue sound wave graph&#10;&#10;Description automatically generated">
              <a:extLst>
                <a:ext uri="{FF2B5EF4-FFF2-40B4-BE49-F238E27FC236}">
                  <a16:creationId xmlns:a16="http://schemas.microsoft.com/office/drawing/2014/main" id="{13DA3A0B-C838-8DFF-7156-DCEEAF766C6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34403" t="12053" r="55199" b="12053"/>
            <a:stretch/>
          </p:blipFill>
          <p:spPr>
            <a:xfrm>
              <a:off x="3086121" y="2363694"/>
              <a:ext cx="720000" cy="164615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09" name="Picture 108" descr="A blue sound wave graph&#10;&#10;Description automatically generated">
              <a:extLst>
                <a:ext uri="{FF2B5EF4-FFF2-40B4-BE49-F238E27FC236}">
                  <a16:creationId xmlns:a16="http://schemas.microsoft.com/office/drawing/2014/main" id="{DC3AEE09-6FA7-1C0A-8881-72ED2BF1081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4005" t="8615" r="65597" b="12053"/>
            <a:stretch/>
          </p:blipFill>
          <p:spPr>
            <a:xfrm>
              <a:off x="1802197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F4B8A76-9807-97D2-9190-3CC2B636EE9F}"/>
              </a:ext>
            </a:extLst>
          </p:cNvPr>
          <p:cNvGrpSpPr/>
          <p:nvPr/>
        </p:nvGrpSpPr>
        <p:grpSpPr>
          <a:xfrm>
            <a:off x="1353496" y="4544648"/>
            <a:ext cx="2851768" cy="533981"/>
            <a:chOff x="518273" y="2354127"/>
            <a:chExt cx="9707467" cy="1655728"/>
          </a:xfrm>
        </p:grpSpPr>
        <p:pic>
          <p:nvPicPr>
            <p:cNvPr id="112" name="Picture 111" descr="A blue sound wave graph&#10;&#10;Description automatically generated">
              <a:extLst>
                <a:ext uri="{FF2B5EF4-FFF2-40B4-BE49-F238E27FC236}">
                  <a16:creationId xmlns:a16="http://schemas.microsoft.com/office/drawing/2014/main" id="{7D1E96BD-F9EB-7A0D-B85D-9B50DB4F9B31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6820" t="7797" r="2782" b="14245"/>
            <a:stretch/>
          </p:blipFill>
          <p:spPr>
            <a:xfrm>
              <a:off x="9505740" y="2354127"/>
              <a:ext cx="720000" cy="161762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13" name="Picture 112" descr="A blue sound wave graph&#10;&#10;Description automatically generated">
              <a:extLst>
                <a:ext uri="{FF2B5EF4-FFF2-40B4-BE49-F238E27FC236}">
                  <a16:creationId xmlns:a16="http://schemas.microsoft.com/office/drawing/2014/main" id="{9D2D5502-E7E5-7014-B0F0-DFB9685F810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6366" t="11021" r="13236" b="13084"/>
            <a:stretch/>
          </p:blipFill>
          <p:spPr>
            <a:xfrm>
              <a:off x="8221817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14" name="Picture 113" descr="A blue sound wave graph&#10;&#10;Description automatically generated">
              <a:extLst>
                <a:ext uri="{FF2B5EF4-FFF2-40B4-BE49-F238E27FC236}">
                  <a16:creationId xmlns:a16="http://schemas.microsoft.com/office/drawing/2014/main" id="{F9577143-F97D-07A6-BC77-3E2EEAEE0E3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5912" t="12053" r="23690" b="12053"/>
            <a:stretch/>
          </p:blipFill>
          <p:spPr>
            <a:xfrm>
              <a:off x="6937893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15" name="Picture 114" descr="A blue sound wave graph&#10;&#10;Description automatically generated">
              <a:extLst>
                <a:ext uri="{FF2B5EF4-FFF2-40B4-BE49-F238E27FC236}">
                  <a16:creationId xmlns:a16="http://schemas.microsoft.com/office/drawing/2014/main" id="{9045151B-F014-ACA1-03D5-0BCD694E4C6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5457" t="12053" r="34145" b="12053"/>
            <a:stretch/>
          </p:blipFill>
          <p:spPr>
            <a:xfrm>
              <a:off x="5653969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16" name="Picture 115" descr="A blue sound wave graph&#10;&#10;Description automatically generated">
              <a:extLst>
                <a:ext uri="{FF2B5EF4-FFF2-40B4-BE49-F238E27FC236}">
                  <a16:creationId xmlns:a16="http://schemas.microsoft.com/office/drawing/2014/main" id="{F859F9D8-C43B-BF05-3769-A649EADD9E7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45278" t="12053" r="44324" b="12053"/>
            <a:stretch/>
          </p:blipFill>
          <p:spPr>
            <a:xfrm>
              <a:off x="4370045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17" name="Picture 116" descr="A blue sound wave graph&#10;&#10;Description automatically generated">
              <a:extLst>
                <a:ext uri="{FF2B5EF4-FFF2-40B4-BE49-F238E27FC236}">
                  <a16:creationId xmlns:a16="http://schemas.microsoft.com/office/drawing/2014/main" id="{1F9D860B-DDDF-837B-7D4D-D7EB56B44C3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34403" t="12053" r="55199" b="12053"/>
            <a:stretch/>
          </p:blipFill>
          <p:spPr>
            <a:xfrm>
              <a:off x="3086121" y="2363694"/>
              <a:ext cx="720000" cy="164615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18" name="Picture 117" descr="A blue sound wave graph&#10;&#10;Description automatically generated">
              <a:extLst>
                <a:ext uri="{FF2B5EF4-FFF2-40B4-BE49-F238E27FC236}">
                  <a16:creationId xmlns:a16="http://schemas.microsoft.com/office/drawing/2014/main" id="{DC691DC6-6541-B1FD-A747-B71A0F546FBD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4005" t="8615" r="65597" b="12053"/>
            <a:stretch/>
          </p:blipFill>
          <p:spPr>
            <a:xfrm>
              <a:off x="1802197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19" name="Picture 118" descr="A blue sound wave graph&#10;&#10;Description automatically generated">
              <a:extLst>
                <a:ext uri="{FF2B5EF4-FFF2-40B4-BE49-F238E27FC236}">
                  <a16:creationId xmlns:a16="http://schemas.microsoft.com/office/drawing/2014/main" id="{01935BDB-38CC-37A0-1C90-D31CF4BC9831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3607" t="8820" r="75995" b="11847"/>
            <a:stretch/>
          </p:blipFill>
          <p:spPr>
            <a:xfrm>
              <a:off x="518273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24AB8FE-68A4-9F75-2A63-50F6D9057D8C}"/>
              </a:ext>
            </a:extLst>
          </p:cNvPr>
          <p:cNvGrpSpPr/>
          <p:nvPr/>
        </p:nvGrpSpPr>
        <p:grpSpPr>
          <a:xfrm>
            <a:off x="1353496" y="5210789"/>
            <a:ext cx="2830596" cy="533981"/>
            <a:chOff x="518273" y="2354127"/>
            <a:chExt cx="9707467" cy="1655728"/>
          </a:xfrm>
        </p:grpSpPr>
        <p:pic>
          <p:nvPicPr>
            <p:cNvPr id="122" name="Picture 121" descr="A blue sound wave graph&#10;&#10;Description automatically generated">
              <a:extLst>
                <a:ext uri="{FF2B5EF4-FFF2-40B4-BE49-F238E27FC236}">
                  <a16:creationId xmlns:a16="http://schemas.microsoft.com/office/drawing/2014/main" id="{42201780-2826-A3D9-D5C8-84AFED4186B1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6820" t="7797" r="2782" b="14245"/>
            <a:stretch/>
          </p:blipFill>
          <p:spPr>
            <a:xfrm>
              <a:off x="9505740" y="2354127"/>
              <a:ext cx="720000" cy="161762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23" name="Picture 122" descr="A blue sound wave graph&#10;&#10;Description automatically generated">
              <a:extLst>
                <a:ext uri="{FF2B5EF4-FFF2-40B4-BE49-F238E27FC236}">
                  <a16:creationId xmlns:a16="http://schemas.microsoft.com/office/drawing/2014/main" id="{AA9D1C56-32F1-C3F1-01CB-6FC9C457616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6366" t="11021" r="13236" b="13084"/>
            <a:stretch/>
          </p:blipFill>
          <p:spPr>
            <a:xfrm>
              <a:off x="8221817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24" name="Picture 123" descr="A blue sound wave graph&#10;&#10;Description automatically generated">
              <a:extLst>
                <a:ext uri="{FF2B5EF4-FFF2-40B4-BE49-F238E27FC236}">
                  <a16:creationId xmlns:a16="http://schemas.microsoft.com/office/drawing/2014/main" id="{9BC98391-BE9F-4D31-2547-980F4AE97D99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5912" t="12053" r="23690" b="12053"/>
            <a:stretch/>
          </p:blipFill>
          <p:spPr>
            <a:xfrm>
              <a:off x="6937893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25" name="Picture 124" descr="A blue sound wave graph&#10;&#10;Description automatically generated">
              <a:extLst>
                <a:ext uri="{FF2B5EF4-FFF2-40B4-BE49-F238E27FC236}">
                  <a16:creationId xmlns:a16="http://schemas.microsoft.com/office/drawing/2014/main" id="{7616905C-2E55-C3D6-67BD-14E6DEBA92F4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5457" t="12053" r="34145" b="12053"/>
            <a:stretch/>
          </p:blipFill>
          <p:spPr>
            <a:xfrm>
              <a:off x="5653969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26" name="Picture 125" descr="A blue sound wave graph&#10;&#10;Description automatically generated">
              <a:extLst>
                <a:ext uri="{FF2B5EF4-FFF2-40B4-BE49-F238E27FC236}">
                  <a16:creationId xmlns:a16="http://schemas.microsoft.com/office/drawing/2014/main" id="{E17FD250-753F-2F51-D991-68B154776B5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45278" t="12053" r="44324" b="12053"/>
            <a:stretch/>
          </p:blipFill>
          <p:spPr>
            <a:xfrm>
              <a:off x="4370045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27" name="Picture 126" descr="A blue sound wave graph&#10;&#10;Description automatically generated">
              <a:extLst>
                <a:ext uri="{FF2B5EF4-FFF2-40B4-BE49-F238E27FC236}">
                  <a16:creationId xmlns:a16="http://schemas.microsoft.com/office/drawing/2014/main" id="{008639D6-D5EE-AFD0-53CE-AC3125C05BF5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34403" t="12053" r="55199" b="12053"/>
            <a:stretch/>
          </p:blipFill>
          <p:spPr>
            <a:xfrm>
              <a:off x="3086121" y="2363694"/>
              <a:ext cx="720000" cy="164615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28" name="Picture 127" descr="A blue sound wave graph&#10;&#10;Description automatically generated">
              <a:extLst>
                <a:ext uri="{FF2B5EF4-FFF2-40B4-BE49-F238E27FC236}">
                  <a16:creationId xmlns:a16="http://schemas.microsoft.com/office/drawing/2014/main" id="{C46AB080-20D6-0040-D911-CFED6380547F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4005" t="8615" r="65597" b="12053"/>
            <a:stretch/>
          </p:blipFill>
          <p:spPr>
            <a:xfrm>
              <a:off x="1802197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29" name="Picture 128" descr="A blue sound wave graph&#10;&#10;Description automatically generated">
              <a:extLst>
                <a:ext uri="{FF2B5EF4-FFF2-40B4-BE49-F238E27FC236}">
                  <a16:creationId xmlns:a16="http://schemas.microsoft.com/office/drawing/2014/main" id="{F5B8B892-F8FF-110C-0B2C-649069753A1F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3607" t="8820" r="75995" b="11847"/>
            <a:stretch/>
          </p:blipFill>
          <p:spPr>
            <a:xfrm>
              <a:off x="518273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C4CE6DE-A7EE-119E-296B-1C9668930FE3}"/>
              </a:ext>
            </a:extLst>
          </p:cNvPr>
          <p:cNvSpPr/>
          <p:nvPr/>
        </p:nvSpPr>
        <p:spPr>
          <a:xfrm>
            <a:off x="1282181" y="5165820"/>
            <a:ext cx="725384" cy="606349"/>
          </a:xfrm>
          <a:prstGeom prst="rect">
            <a:avLst/>
          </a:prstGeom>
          <a:solidFill>
            <a:srgbClr val="E64130">
              <a:alpha val="16091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FB9AAE3-DC7E-C935-F195-38FA5037CE1C}"/>
              </a:ext>
            </a:extLst>
          </p:cNvPr>
          <p:cNvSpPr/>
          <p:nvPr/>
        </p:nvSpPr>
        <p:spPr>
          <a:xfrm>
            <a:off x="1280610" y="4508822"/>
            <a:ext cx="357213" cy="606349"/>
          </a:xfrm>
          <a:prstGeom prst="rect">
            <a:avLst/>
          </a:prstGeom>
          <a:solidFill>
            <a:srgbClr val="E64130">
              <a:alpha val="16091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0AD852F-2E10-1BDC-3F40-37A6E0409D59}"/>
              </a:ext>
            </a:extLst>
          </p:cNvPr>
          <p:cNvSpPr/>
          <p:nvPr/>
        </p:nvSpPr>
        <p:spPr>
          <a:xfrm>
            <a:off x="1281225" y="5818418"/>
            <a:ext cx="1109369" cy="606349"/>
          </a:xfrm>
          <a:prstGeom prst="rect">
            <a:avLst/>
          </a:prstGeom>
          <a:solidFill>
            <a:srgbClr val="E64130">
              <a:alpha val="16091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681157A-F963-0AC8-EBFC-F0D2FA57E944}"/>
              </a:ext>
            </a:extLst>
          </p:cNvPr>
          <p:cNvSpPr/>
          <p:nvPr/>
        </p:nvSpPr>
        <p:spPr>
          <a:xfrm>
            <a:off x="4798709" y="4545056"/>
            <a:ext cx="1470473" cy="606349"/>
          </a:xfrm>
          <a:prstGeom prst="rect">
            <a:avLst/>
          </a:prstGeom>
          <a:solidFill>
            <a:srgbClr val="E64130">
              <a:alpha val="16091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51D0284-2BDA-49C9-BFA1-02C139A543E2}"/>
              </a:ext>
            </a:extLst>
          </p:cNvPr>
          <p:cNvSpPr/>
          <p:nvPr/>
        </p:nvSpPr>
        <p:spPr>
          <a:xfrm>
            <a:off x="4796603" y="5196340"/>
            <a:ext cx="1830161" cy="606349"/>
          </a:xfrm>
          <a:prstGeom prst="rect">
            <a:avLst/>
          </a:prstGeom>
          <a:solidFill>
            <a:srgbClr val="E64130">
              <a:alpha val="16091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8308B67-90F6-CDB3-AA61-8C72E89736E0}"/>
              </a:ext>
            </a:extLst>
          </p:cNvPr>
          <p:cNvSpPr/>
          <p:nvPr/>
        </p:nvSpPr>
        <p:spPr>
          <a:xfrm>
            <a:off x="5170982" y="5837569"/>
            <a:ext cx="1830161" cy="606349"/>
          </a:xfrm>
          <a:prstGeom prst="rect">
            <a:avLst/>
          </a:prstGeom>
          <a:solidFill>
            <a:srgbClr val="E64130">
              <a:alpha val="16091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AAAA688-812E-1808-9CFA-20F1E1C81636}"/>
              </a:ext>
            </a:extLst>
          </p:cNvPr>
          <p:cNvGrpSpPr/>
          <p:nvPr/>
        </p:nvGrpSpPr>
        <p:grpSpPr>
          <a:xfrm>
            <a:off x="1257304" y="3466978"/>
            <a:ext cx="2877020" cy="530895"/>
            <a:chOff x="518273" y="2354127"/>
            <a:chExt cx="9707467" cy="1655728"/>
          </a:xfrm>
        </p:grpSpPr>
        <p:pic>
          <p:nvPicPr>
            <p:cNvPr id="132" name="Picture 131" descr="A blue sound wave graph&#10;&#10;Description automatically generated">
              <a:extLst>
                <a:ext uri="{FF2B5EF4-FFF2-40B4-BE49-F238E27FC236}">
                  <a16:creationId xmlns:a16="http://schemas.microsoft.com/office/drawing/2014/main" id="{92BFCE99-30FB-BA2A-EBC7-0110918DFAEF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86820" t="7797" r="2782" b="14245"/>
            <a:stretch/>
          </p:blipFill>
          <p:spPr>
            <a:xfrm>
              <a:off x="9505740" y="2354127"/>
              <a:ext cx="720000" cy="161762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33" name="Picture 132" descr="A blue sound wave graph&#10;&#10;Description automatically generated">
              <a:extLst>
                <a:ext uri="{FF2B5EF4-FFF2-40B4-BE49-F238E27FC236}">
                  <a16:creationId xmlns:a16="http://schemas.microsoft.com/office/drawing/2014/main" id="{47405B8C-3E32-C10A-DCCA-956D6614CB9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6366" t="11021" r="13236" b="13084"/>
            <a:stretch/>
          </p:blipFill>
          <p:spPr>
            <a:xfrm>
              <a:off x="8221817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34" name="Picture 133" descr="A blue sound wave graph&#10;&#10;Description automatically generated">
              <a:extLst>
                <a:ext uri="{FF2B5EF4-FFF2-40B4-BE49-F238E27FC236}">
                  <a16:creationId xmlns:a16="http://schemas.microsoft.com/office/drawing/2014/main" id="{728AFD50-ED73-D86A-63A0-3D31C6D2AF6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5912" t="12053" r="23690" b="12053"/>
            <a:stretch/>
          </p:blipFill>
          <p:spPr>
            <a:xfrm>
              <a:off x="6937893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35" name="Picture 134" descr="A blue sound wave graph&#10;&#10;Description automatically generated">
              <a:extLst>
                <a:ext uri="{FF2B5EF4-FFF2-40B4-BE49-F238E27FC236}">
                  <a16:creationId xmlns:a16="http://schemas.microsoft.com/office/drawing/2014/main" id="{092C0CB3-DE30-E8F7-131D-503026226BD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5457" t="12053" r="34145" b="12053"/>
            <a:stretch/>
          </p:blipFill>
          <p:spPr>
            <a:xfrm>
              <a:off x="5653969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36" name="Picture 135" descr="A blue sound wave graph&#10;&#10;Description automatically generated">
              <a:extLst>
                <a:ext uri="{FF2B5EF4-FFF2-40B4-BE49-F238E27FC236}">
                  <a16:creationId xmlns:a16="http://schemas.microsoft.com/office/drawing/2014/main" id="{32556D93-C5F1-B8B9-20B6-7202A8D7ECD5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45278" t="12053" r="44324" b="12053"/>
            <a:stretch/>
          </p:blipFill>
          <p:spPr>
            <a:xfrm>
              <a:off x="4370045" y="2363696"/>
              <a:ext cx="720000" cy="164615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37" name="Picture 136" descr="A blue sound wave graph&#10;&#10;Description automatically generated">
              <a:extLst>
                <a:ext uri="{FF2B5EF4-FFF2-40B4-BE49-F238E27FC236}">
                  <a16:creationId xmlns:a16="http://schemas.microsoft.com/office/drawing/2014/main" id="{E9AA529C-FF8A-5DE7-08CB-CAC152A0B2A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34403" t="12053" r="55199" b="12053"/>
            <a:stretch/>
          </p:blipFill>
          <p:spPr>
            <a:xfrm>
              <a:off x="3086121" y="2363694"/>
              <a:ext cx="720000" cy="164615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38" name="Picture 137" descr="A blue sound wave graph&#10;&#10;Description automatically generated">
              <a:extLst>
                <a:ext uri="{FF2B5EF4-FFF2-40B4-BE49-F238E27FC236}">
                  <a16:creationId xmlns:a16="http://schemas.microsoft.com/office/drawing/2014/main" id="{97A98433-84B5-0DFB-AB55-34A89DA470B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4005" t="8615" r="65597" b="12053"/>
            <a:stretch/>
          </p:blipFill>
          <p:spPr>
            <a:xfrm>
              <a:off x="1802197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139" name="Picture 138" descr="A blue sound wave graph&#10;&#10;Description automatically generated">
              <a:extLst>
                <a:ext uri="{FF2B5EF4-FFF2-40B4-BE49-F238E27FC236}">
                  <a16:creationId xmlns:a16="http://schemas.microsoft.com/office/drawing/2014/main" id="{56C70A26-E29A-28F2-6AA0-155F024C329A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3607" t="8820" r="75995" b="11847"/>
            <a:stretch/>
          </p:blipFill>
          <p:spPr>
            <a:xfrm>
              <a:off x="518273" y="2363695"/>
              <a:ext cx="720000" cy="164616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9A5CDDF-1DD5-5EB9-E259-6C08AEE1EE2A}"/>
              </a:ext>
            </a:extLst>
          </p:cNvPr>
          <p:cNvSpPr txBox="1"/>
          <p:nvPr/>
        </p:nvSpPr>
        <p:spPr>
          <a:xfrm>
            <a:off x="1177706" y="3103125"/>
            <a:ext cx="230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Window(Size: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1s</a:t>
            </a:r>
            <a:r>
              <a:rPr 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lang="en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CF86430-BF98-99D7-C544-8B19665ED12E}"/>
              </a:ext>
            </a:extLst>
          </p:cNvPr>
          <p:cNvSpPr/>
          <p:nvPr/>
        </p:nvSpPr>
        <p:spPr>
          <a:xfrm>
            <a:off x="1637823" y="3466978"/>
            <a:ext cx="213388" cy="530894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39F8BA5-5D1F-4BD2-7B48-AEE47B878060}"/>
              </a:ext>
            </a:extLst>
          </p:cNvPr>
          <p:cNvSpPr/>
          <p:nvPr/>
        </p:nvSpPr>
        <p:spPr>
          <a:xfrm>
            <a:off x="2398861" y="3463862"/>
            <a:ext cx="213388" cy="530894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D233D7B-EF79-031D-5013-D01848C5B690}"/>
              </a:ext>
            </a:extLst>
          </p:cNvPr>
          <p:cNvSpPr/>
          <p:nvPr/>
        </p:nvSpPr>
        <p:spPr>
          <a:xfrm>
            <a:off x="2789871" y="3468512"/>
            <a:ext cx="213388" cy="530894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BCF7AB7-1F75-9B32-6D0F-E0DFE642F2FD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6675355-2523-EE77-3462-DC98B5F1FFED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282EE17-1936-C788-8852-EF924E48445D}"/>
              </a:ext>
            </a:extLst>
          </p:cNvPr>
          <p:cNvCxnSpPr/>
          <p:nvPr/>
        </p:nvCxnSpPr>
        <p:spPr>
          <a:xfrm>
            <a:off x="4494998" y="4579732"/>
            <a:ext cx="0" cy="1724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18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D426CA7-AC05-BC7A-4B0C-182FC0A94C1B}"/>
              </a:ext>
            </a:extLst>
          </p:cNvPr>
          <p:cNvSpPr txBox="1"/>
          <p:nvPr/>
        </p:nvSpPr>
        <p:spPr>
          <a:xfrm>
            <a:off x="8259350" y="3063770"/>
            <a:ext cx="1908279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초 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중복 구간 없음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단순한 </a:t>
            </a:r>
            <a:r>
              <a:rPr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전처리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과정</a:t>
            </a:r>
            <a:r>
              <a:rPr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빠른 속도</a:t>
            </a:r>
            <a:endParaRPr lang="en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A912E84-0008-B8BD-EE90-17C4512CFDE4}"/>
              </a:ext>
            </a:extLst>
          </p:cNvPr>
          <p:cNvSpPr txBox="1"/>
          <p:nvPr/>
        </p:nvSpPr>
        <p:spPr>
          <a:xfrm>
            <a:off x="8265378" y="4661161"/>
            <a:ext cx="2573125" cy="167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R"/>
            </a:defPPr>
            <a:lvl1pPr>
              <a:defRPr sz="140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ko-KR" altLang="en-US" dirty="0"/>
              <a:t>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공백에 강함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많은 정보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많은 리소스 차지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느린 속도 </a:t>
            </a:r>
            <a:endParaRPr lang="en-KR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6BCA19F-A594-C6D2-710F-9FC1E7A1D5F6}"/>
              </a:ext>
            </a:extLst>
          </p:cNvPr>
          <p:cNvSpPr txBox="1"/>
          <p:nvPr/>
        </p:nvSpPr>
        <p:spPr>
          <a:xfrm>
            <a:off x="1056000" y="1341549"/>
            <a:ext cx="535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>
              <a:defRPr>
                <a:latin typeface="Y SpotlightOTF" panose="020B0600000101010101" pitchFamily="34" charset="-127"/>
                <a:ea typeface="Y SpotlightOTF" panose="020B0600000101010101" pitchFamily="34" charset="-127"/>
              </a:defRPr>
            </a:lvl1pPr>
          </a:lstStyle>
          <a:p>
            <a:r>
              <a:rPr lang="ko-KR" altLang="en-US" dirty="0"/>
              <a:t>추후 실시간 </a:t>
            </a:r>
            <a:r>
              <a:rPr lang="ko-KR" altLang="en-US" dirty="0" err="1"/>
              <a:t>딥보이스</a:t>
            </a:r>
            <a:r>
              <a:rPr lang="ko-KR" altLang="en-US" dirty="0"/>
              <a:t> 탐지를 위한 음성 초 단위 분할</a:t>
            </a:r>
            <a:endParaRPr lang="en-KR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A85B53B-EC3F-612E-556F-03B1A4211F4C}"/>
              </a:ext>
            </a:extLst>
          </p:cNvPr>
          <p:cNvSpPr txBox="1"/>
          <p:nvPr/>
        </p:nvSpPr>
        <p:spPr>
          <a:xfrm>
            <a:off x="5436102" y="1969456"/>
            <a:ext cx="5960286" cy="877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성능비교 결과 두 분할 방법의 성능에 큰 차이가 없으므로</a:t>
            </a:r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더 빠른 서비스 구동을 위해 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초 단위 분할을 사용</a:t>
            </a:r>
            <a:endParaRPr lang="en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5" name="Slide Number Placeholder 164">
            <a:extLst>
              <a:ext uri="{FF2B5EF4-FFF2-40B4-BE49-F238E27FC236}">
                <a16:creationId xmlns:a16="http://schemas.microsoft.com/office/drawing/2014/main" id="{A1EA34D1-88D5-3B15-FB29-9A62CF31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551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67AF09-AAD0-FFC4-5F34-EAC7DCAE19FD}"/>
              </a:ext>
            </a:extLst>
          </p:cNvPr>
          <p:cNvSpPr txBox="1"/>
          <p:nvPr/>
        </p:nvSpPr>
        <p:spPr>
          <a:xfrm>
            <a:off x="569395" y="1889168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ResNet</a:t>
            </a:r>
            <a:r>
              <a:rPr 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152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" name="Picture 1" descr="A diagram of a block diagram&#10;&#10;Description automatically generated">
            <a:extLst>
              <a:ext uri="{FF2B5EF4-FFF2-40B4-BE49-F238E27FC236}">
                <a16:creationId xmlns:a16="http://schemas.microsoft.com/office/drawing/2014/main" id="{BD995537-44BE-DED0-B925-A32F7D45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974" y="2289277"/>
            <a:ext cx="5559111" cy="1556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412D70-681B-0F84-46E8-9128AD458DD3}"/>
              </a:ext>
            </a:extLst>
          </p:cNvPr>
          <p:cNvSpPr txBox="1"/>
          <p:nvPr/>
        </p:nvSpPr>
        <p:spPr>
          <a:xfrm>
            <a:off x="6348974" y="1889168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ShallowCNN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3D97A-AF03-A07E-282F-F4E1638CB205}"/>
              </a:ext>
            </a:extLst>
          </p:cNvPr>
          <p:cNvSpPr txBox="1"/>
          <p:nvPr/>
        </p:nvSpPr>
        <p:spPr>
          <a:xfrm>
            <a:off x="6348973" y="4102583"/>
            <a:ext cx="5559111" cy="2095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비교적 얕은 층을 가진 </a:t>
            </a:r>
            <a:r>
              <a:rPr lang="ko-KR" altLang="en-US" sz="11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신경망 </a:t>
            </a:r>
            <a:endParaRPr lang="en-US" altLang="ko-KR" sz="11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적은 수의 층을 사용하여 구현 및 유지 관리가 용이하다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작업이나 리소스가 제한된 환경에서 사용 효율적이다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특정 작업을 수행하여 간단한 이미지 분류 또는 의료 영상 분석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보안 등 실시간 작업에 용이하다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학습 및 추론 속도가 빠르고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과적합의 위험이 적다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복잡한 패턴을 학습하는 데는 한계가 있으며 대규모 데이터셋에서는 성능이 떨어질 수 </a:t>
            </a:r>
            <a:r>
              <a:rPr lang="ko-KR" altLang="en-US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있다</a:t>
            </a:r>
            <a:r>
              <a:rPr lang="en-US" altLang="ko-KR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sz="11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ShallowCNN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은 종종 더 복잡한 모델의 성능 기준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baseline)</a:t>
            </a:r>
            <a:r>
              <a:rPr lang="ko-KR" altLang="en-US" sz="11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사용</a:t>
            </a:r>
            <a:r>
              <a:rPr lang="ko-KR" altLang="en-US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된다</a:t>
            </a:r>
            <a:r>
              <a:rPr lang="en-US" altLang="ko-KR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endParaRPr lang="en-KR" sz="1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9B71A-E5BD-C8D3-8A62-34BEF24326A2}"/>
              </a:ext>
            </a:extLst>
          </p:cNvPr>
          <p:cNvSpPr txBox="1"/>
          <p:nvPr/>
        </p:nvSpPr>
        <p:spPr>
          <a:xfrm>
            <a:off x="1056000" y="66003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비교 모델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92176-18A8-A956-EA67-CBFE6A5C1B7E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3B9ED6-AB5E-0F14-5682-1CFE306AF13E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51B1B2-B3EA-D89E-FB22-FB47F34EF070}"/>
              </a:ext>
            </a:extLst>
          </p:cNvPr>
          <p:cNvSpPr txBox="1"/>
          <p:nvPr/>
        </p:nvSpPr>
        <p:spPr>
          <a:xfrm>
            <a:off x="594167" y="4104798"/>
            <a:ext cx="4929463" cy="184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ResNet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은 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2015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ILSVRC 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대회에서 우승을 한 </a:t>
            </a:r>
            <a:r>
              <a:rPr lang="ko-KR" altLang="en-US" sz="11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신경망 모델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ResNet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은 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152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 층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layer)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가</a:t>
            </a:r>
            <a:r>
              <a:rPr lang="ko-KR" altLang="en-US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진다</a:t>
            </a:r>
            <a:r>
              <a:rPr lang="en-US" altLang="ko-KR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en-US" altLang="ko-KR" sz="1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특히 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ResNet-50, ResNet-101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사용 층이 깊어짐에 따라 </a:t>
            </a:r>
            <a:r>
              <a:rPr lang="ko-KR" altLang="en-US" sz="1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많이 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발생하는 과적합과 기울기 소멸 문제를 해결했다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skip connections' 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또는 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residual connections'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도입하여 이전 층의 출력을 다음 층으로 직접 전달한다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다양한 이미지 분류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객체 검출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1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세그멘테이션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작업에서 사용된다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endParaRPr lang="en-KR" sz="1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15" name="Picture 14" descr="A diagram of a model&#10;&#10;Description automatically generated">
            <a:extLst>
              <a:ext uri="{FF2B5EF4-FFF2-40B4-BE49-F238E27FC236}">
                <a16:creationId xmlns:a16="http://schemas.microsoft.com/office/drawing/2014/main" id="{E2E47C4F-0B16-34FE-01AC-BA472262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5" y="2342908"/>
            <a:ext cx="5245614" cy="15565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5862C0-46DA-314A-1C68-210095C5EB56}"/>
              </a:ext>
            </a:extLst>
          </p:cNvPr>
          <p:cNvSpPr txBox="1"/>
          <p:nvPr/>
        </p:nvSpPr>
        <p:spPr>
          <a:xfrm>
            <a:off x="569395" y="1415819"/>
            <a:ext cx="2545890" cy="40011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CNN Based Model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6956826-591A-A73D-A569-AF47775B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2716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ing program&#10;&#10;Description automatically generated">
            <a:extLst>
              <a:ext uri="{FF2B5EF4-FFF2-40B4-BE49-F238E27FC236}">
                <a16:creationId xmlns:a16="http://schemas.microsoft.com/office/drawing/2014/main" id="{22E20B3D-2EC5-5E98-48E8-6D0D412E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5" y="2558056"/>
            <a:ext cx="5662077" cy="3639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C679F9-ABB1-ADBB-A14D-F46ACCF7E995}"/>
              </a:ext>
            </a:extLst>
          </p:cNvPr>
          <p:cNvSpPr txBox="1"/>
          <p:nvPr/>
        </p:nvSpPr>
        <p:spPr>
          <a:xfrm>
            <a:off x="569395" y="2108485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Fast-</a:t>
            </a:r>
            <a:r>
              <a:rPr 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ViT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8C989F-589A-BE7A-1070-B4BBD0A36827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B2B9E8-21C5-CBC9-E963-D32A583FA90C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BA55BE-B43D-8070-618D-304E8D06107F}"/>
              </a:ext>
            </a:extLst>
          </p:cNvPr>
          <p:cNvSpPr txBox="1"/>
          <p:nvPr/>
        </p:nvSpPr>
        <p:spPr>
          <a:xfrm>
            <a:off x="1056000" y="660035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비교 모델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09350-872D-7BB1-F0C1-7B1E2B124D1A}"/>
              </a:ext>
            </a:extLst>
          </p:cNvPr>
          <p:cNvSpPr txBox="1"/>
          <p:nvPr/>
        </p:nvSpPr>
        <p:spPr>
          <a:xfrm>
            <a:off x="569395" y="1415819"/>
            <a:ext cx="3518912" cy="40011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Transformer Based Model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95E87-43AF-F1DA-3AE2-476C78713FB7}"/>
              </a:ext>
            </a:extLst>
          </p:cNvPr>
          <p:cNvSpPr txBox="1"/>
          <p:nvPr/>
        </p:nvSpPr>
        <p:spPr>
          <a:xfrm>
            <a:off x="6455731" y="2962484"/>
            <a:ext cx="5662077" cy="158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Fast </a:t>
            </a:r>
            <a:r>
              <a:rPr lang="en-US" sz="11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ViT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2023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Apple 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연구팀에 의해 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ICCV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제안</a:t>
            </a:r>
            <a:endParaRPr lang="en-US" altLang="ko-KR" sz="11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기존 </a:t>
            </a:r>
            <a:r>
              <a:rPr lang="en-US" sz="1100" dirty="0" err="1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ViT</a:t>
            </a:r>
            <a:r>
              <a:rPr 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모델에서 개선되어 리소스를 더욱 효율적으로 계산 </a:t>
            </a:r>
            <a:endParaRPr lang="en-US" altLang="ko-KR" sz="1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속도</a:t>
            </a:r>
            <a:r>
              <a:rPr lang="en-US" altLang="ko-KR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효율성에서 크게 개선</a:t>
            </a:r>
            <a:endParaRPr lang="en-US" altLang="ko-KR" sz="11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리소스가 제한된 환경에서도 실시간으로 사용 가능 </a:t>
            </a:r>
            <a:endParaRPr lang="en-US" altLang="ko-KR" sz="11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대규모 데이터셋에서 우수한 성능을 발휘</a:t>
            </a:r>
            <a:endParaRPr lang="en-US" altLang="ko-KR" sz="11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다양한 데이터 유형과 크기와 환경에 맞게 쉽게 배포 및 활용 가능</a:t>
            </a:r>
            <a:endParaRPr lang="en-KR" sz="1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2D4DBB-F742-8AE1-CD17-5F80CE9A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4992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C787B7FF-1CEA-BEEF-626F-283BAB5A8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6" t="5047" r="20248"/>
          <a:stretch/>
        </p:blipFill>
        <p:spPr>
          <a:xfrm>
            <a:off x="0" y="1841046"/>
            <a:ext cx="4033702" cy="3175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3594-5E8D-F03E-6120-885E714E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7" t="7210" r="17197"/>
          <a:stretch/>
        </p:blipFill>
        <p:spPr>
          <a:xfrm>
            <a:off x="4125864" y="1925684"/>
            <a:ext cx="3940272" cy="3006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4A279B-5FD2-C6F7-71B7-59DCB3BDC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10" t="5330" r="19513"/>
          <a:stretch/>
        </p:blipFill>
        <p:spPr>
          <a:xfrm>
            <a:off x="8196073" y="1877559"/>
            <a:ext cx="3811603" cy="30066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4C3883-C5B0-0C55-63F8-95444AAA2360}"/>
              </a:ext>
            </a:extLst>
          </p:cNvPr>
          <p:cNvSpPr/>
          <p:nvPr/>
        </p:nvSpPr>
        <p:spPr>
          <a:xfrm>
            <a:off x="479648" y="2098306"/>
            <a:ext cx="3100950" cy="109728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A22178-D978-1782-2DBB-36E8B0F90000}"/>
              </a:ext>
            </a:extLst>
          </p:cNvPr>
          <p:cNvSpPr/>
          <p:nvPr/>
        </p:nvSpPr>
        <p:spPr>
          <a:xfrm>
            <a:off x="4513350" y="2010074"/>
            <a:ext cx="3100950" cy="109728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EDC86A-E020-6B4E-D149-08CD0E435AF4}"/>
              </a:ext>
            </a:extLst>
          </p:cNvPr>
          <p:cNvSpPr/>
          <p:nvPr/>
        </p:nvSpPr>
        <p:spPr>
          <a:xfrm>
            <a:off x="8551399" y="2010073"/>
            <a:ext cx="3100950" cy="109728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A2E21-8524-3B94-1371-62BB5B6F3FC2}"/>
              </a:ext>
            </a:extLst>
          </p:cNvPr>
          <p:cNvSpPr txBox="1"/>
          <p:nvPr/>
        </p:nvSpPr>
        <p:spPr>
          <a:xfrm>
            <a:off x="2347431" y="172897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체험 페이지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D2F96F-8616-4524-1249-40FFE5BC354A}"/>
              </a:ext>
            </a:extLst>
          </p:cNvPr>
          <p:cNvSpPr txBox="1"/>
          <p:nvPr/>
        </p:nvSpPr>
        <p:spPr>
          <a:xfrm>
            <a:off x="6391678" y="1692893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구독 페이지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D33343-A7DD-F453-3490-014CBA2FC778}"/>
              </a:ext>
            </a:extLst>
          </p:cNvPr>
          <p:cNvSpPr txBox="1"/>
          <p:nvPr/>
        </p:nvSpPr>
        <p:spPr>
          <a:xfrm>
            <a:off x="10424112" y="164074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문의 페이지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71D6C8F8-77F9-3B7B-D7F1-55CC3CF8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43</a:t>
            </a:fld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15E9B3-DC21-9187-0DB4-101DE210C2AE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9F64F1-F263-A983-9F1B-3AC2CBD03091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메인 페이지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E0216-5A80-2BC2-B955-6F00CEF619B2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7C6490-C555-FDEE-C2EC-A12A399EADDA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215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3BA701B-0ED3-85ED-DF83-113BD770B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2" t="8627" r="26687"/>
          <a:stretch/>
        </p:blipFill>
        <p:spPr>
          <a:xfrm>
            <a:off x="924025" y="1472665"/>
            <a:ext cx="4816677" cy="4835675"/>
          </a:xfrm>
          <a:prstGeom prst="rect">
            <a:avLst/>
          </a:prstGeom>
        </p:spPr>
      </p:pic>
      <p:pic>
        <p:nvPicPr>
          <p:cNvPr id="9" name="Picture 8" descr="A screenshot of a video chat&#10;&#10;Description automatically generated">
            <a:extLst>
              <a:ext uri="{FF2B5EF4-FFF2-40B4-BE49-F238E27FC236}">
                <a16:creationId xmlns:a16="http://schemas.microsoft.com/office/drawing/2014/main" id="{249D3733-71A1-CA8C-2687-E1C3B63DF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60" r="30145"/>
          <a:stretch/>
        </p:blipFill>
        <p:spPr>
          <a:xfrm>
            <a:off x="6451300" y="1367263"/>
            <a:ext cx="3997691" cy="53519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68280C-816B-53C1-8B7E-6874AD04E3F2}"/>
              </a:ext>
            </a:extLst>
          </p:cNvPr>
          <p:cNvSpPr txBox="1"/>
          <p:nvPr/>
        </p:nvSpPr>
        <p:spPr>
          <a:xfrm>
            <a:off x="2434990" y="6206886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딥보이스</a:t>
            </a:r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예시 음성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7C3CC-B25E-5B8C-1924-80827E2F8DE2}"/>
              </a:ext>
            </a:extLst>
          </p:cNvPr>
          <p:cNvSpPr txBox="1"/>
          <p:nvPr/>
        </p:nvSpPr>
        <p:spPr>
          <a:xfrm>
            <a:off x="4189797" y="224929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기술 서술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3F4B4-DE36-56DD-8042-7087DC37C608}"/>
              </a:ext>
            </a:extLst>
          </p:cNvPr>
          <p:cNvSpPr txBox="1"/>
          <p:nvPr/>
        </p:nvSpPr>
        <p:spPr>
          <a:xfrm>
            <a:off x="10530826" y="224929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활용 제안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6BDF01-69D9-8742-FDC6-E0B710CA7101}"/>
              </a:ext>
            </a:extLst>
          </p:cNvPr>
          <p:cNvSpPr txBox="1"/>
          <p:nvPr/>
        </p:nvSpPr>
        <p:spPr>
          <a:xfrm>
            <a:off x="10530825" y="4913892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소개 영상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62B764-9350-FB5E-A60C-00E3D2165751}"/>
              </a:ext>
            </a:extLst>
          </p:cNvPr>
          <p:cNvSpPr txBox="1"/>
          <p:nvPr/>
        </p:nvSpPr>
        <p:spPr>
          <a:xfrm>
            <a:off x="9205416" y="64514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문의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CC0537A-0E2B-8C61-EC96-1E760065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44</a:t>
            </a:fld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015912-3E02-1F90-19A7-AD97EB3B1140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C2D84-1FCE-9220-9182-7B5569C7F170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메인 페이지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A51EDB-03F1-9560-0F63-58D1B0E1281B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88B535-482F-9FA2-98BD-E0FEFBA92773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37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A9E4-FB16-11B6-1BE6-F484145C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45</a:t>
            </a:fld>
            <a:endParaRPr lang="en-KR"/>
          </a:p>
        </p:txBody>
      </p:sp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08146D88-F9DF-B22C-CCA6-33EF3A7CA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2" t="27200" r="24438" b="26482"/>
          <a:stretch/>
        </p:blipFill>
        <p:spPr>
          <a:xfrm>
            <a:off x="5601904" y="2414204"/>
            <a:ext cx="2983831" cy="2088683"/>
          </a:xfrm>
          <a:prstGeom prst="rect">
            <a:avLst/>
          </a:prstGeom>
        </p:spPr>
      </p:pic>
      <p:pic>
        <p:nvPicPr>
          <p:cNvPr id="11" name="Picture 10" descr="A screenshot of a login form&#10;&#10;Description automatically generated">
            <a:extLst>
              <a:ext uri="{FF2B5EF4-FFF2-40B4-BE49-F238E27FC236}">
                <a16:creationId xmlns:a16="http://schemas.microsoft.com/office/drawing/2014/main" id="{1F7BD7CD-8DB0-CD60-712F-4095770D3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04" t="16541" r="24883" b="14941"/>
          <a:stretch/>
        </p:blipFill>
        <p:spPr>
          <a:xfrm>
            <a:off x="8824063" y="2414204"/>
            <a:ext cx="2914747" cy="3089709"/>
          </a:xfrm>
          <a:prstGeom prst="rect">
            <a:avLst/>
          </a:prstGeom>
        </p:spPr>
      </p:pic>
      <p:pic>
        <p:nvPicPr>
          <p:cNvPr id="14" name="Picture 13" descr="A screenshot of a login form&#10;&#10;Description automatically generated">
            <a:extLst>
              <a:ext uri="{FF2B5EF4-FFF2-40B4-BE49-F238E27FC236}">
                <a16:creationId xmlns:a16="http://schemas.microsoft.com/office/drawing/2014/main" id="{F7A8863C-FF6F-4FC0-F65A-84AFCE8A6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7" y="1597023"/>
            <a:ext cx="4345066" cy="44668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BD0DFFC-6AA0-ACDF-9865-12E9AE62C538}"/>
              </a:ext>
            </a:extLst>
          </p:cNvPr>
          <p:cNvSpPr/>
          <p:nvPr/>
        </p:nvSpPr>
        <p:spPr>
          <a:xfrm>
            <a:off x="1783954" y="5346228"/>
            <a:ext cx="333839" cy="333839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D8D91E-74F1-CDA8-DB01-80E5C99B5E16}"/>
              </a:ext>
            </a:extLst>
          </p:cNvPr>
          <p:cNvSpPr/>
          <p:nvPr/>
        </p:nvSpPr>
        <p:spPr>
          <a:xfrm>
            <a:off x="1419346" y="5346228"/>
            <a:ext cx="333839" cy="333839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0460DF-D026-6557-76EB-1B6F0A0F87F8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1704295" y="3678519"/>
            <a:ext cx="3663409" cy="1716599"/>
          </a:xfrm>
          <a:prstGeom prst="line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08BF5-8E3F-FFF5-42A6-75998EBD7D52}"/>
              </a:ext>
            </a:extLst>
          </p:cNvPr>
          <p:cNvCxnSpPr>
            <a:cxnSpLocks/>
          </p:cNvCxnSpPr>
          <p:nvPr/>
        </p:nvCxnSpPr>
        <p:spPr>
          <a:xfrm flipV="1">
            <a:off x="6843562" y="4774131"/>
            <a:ext cx="1819175" cy="705690"/>
          </a:xfrm>
          <a:prstGeom prst="line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F989-C6CD-F5CE-DF31-5FA27B703479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117793" y="5479821"/>
            <a:ext cx="4725769" cy="3332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419694-6DD7-FBD6-B447-AD31A5D9C941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E2A972-FF25-11C6-93FD-FEDD16E42807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및 계정 찾기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8935-43E1-8610-913F-9D0291EED925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BB5C22-0669-A6D3-183B-035AB66DB693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20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4B9DF-A1DB-58EF-0C08-A1F64944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46</a:t>
            </a:fld>
            <a:endParaRPr lang="en-KR"/>
          </a:p>
        </p:txBody>
      </p:sp>
      <p:pic>
        <p:nvPicPr>
          <p:cNvPr id="9" name="Picture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4CF27450-64ED-26CF-52B0-86E34F1B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42" y="1887187"/>
            <a:ext cx="4345066" cy="446689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CFED69A-0E69-76E0-DBC8-F71FD3817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3" t="8491" r="38408" b="11407"/>
          <a:stretch/>
        </p:blipFill>
        <p:spPr>
          <a:xfrm>
            <a:off x="8943990" y="1887187"/>
            <a:ext cx="2679531" cy="446689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E6FCCF-17BE-F505-AE75-2C33EB28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02" y="2334812"/>
            <a:ext cx="3465094" cy="401926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ECC73BC-DA32-036A-D59D-D205F95D8C46}"/>
              </a:ext>
            </a:extLst>
          </p:cNvPr>
          <p:cNvSpPr/>
          <p:nvPr/>
        </p:nvSpPr>
        <p:spPr>
          <a:xfrm>
            <a:off x="3330342" y="5192829"/>
            <a:ext cx="540000" cy="54000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C5B5B4-59D2-148E-D595-E820D38D37CF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BD640-287D-03C8-C50D-85E0A73907CC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회원가입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B2FD8-6C00-47B0-A4C3-D37F39AA0167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BEC6B-6A56-282B-2E82-B53AF0CB932E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233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20348FF9-7C1C-A415-B757-FAED3496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870" y="1242014"/>
            <a:ext cx="2490558" cy="511219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FD2599-C42D-15E2-1A0F-A41C5713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30" y="1312311"/>
            <a:ext cx="3683000" cy="504190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9398806-9EF9-0F3E-BDBA-64212C323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930" y="1242014"/>
            <a:ext cx="4700713" cy="51128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7EE4D3-99D0-6D75-A640-523288CD38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>
            <a:off x="-452387" y="1823628"/>
            <a:ext cx="3465094" cy="40192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C37BD6-EF3D-4B86-4ED5-606833B6FD0C}"/>
              </a:ext>
            </a:extLst>
          </p:cNvPr>
          <p:cNvSpPr/>
          <p:nvPr/>
        </p:nvSpPr>
        <p:spPr>
          <a:xfrm>
            <a:off x="364145" y="3546656"/>
            <a:ext cx="1849666" cy="16124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3931A8D-A151-A340-A276-6EF8A5FB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47</a:t>
            </a:fld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80C9C-14D6-C4B5-9F0D-568548A7AABA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481FB-092B-5FFA-DAE2-43E5EB3B3A8F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약관 및 개인 정보 수집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D75CFC-D44A-AFE6-53A2-9C5AD821A429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55060C-BFA8-EF52-7D7B-0A80A80F564E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38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B75653-288C-757A-B3EE-8EAFC775A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7" t="10929" r="17318" b="8514"/>
          <a:stretch/>
        </p:blipFill>
        <p:spPr>
          <a:xfrm>
            <a:off x="-516222" y="1474712"/>
            <a:ext cx="5207241" cy="5383288"/>
          </a:xfrm>
          <a:prstGeom prst="rect">
            <a:avLst/>
          </a:prstGeom>
        </p:spPr>
      </p:pic>
      <p:pic>
        <p:nvPicPr>
          <p:cNvPr id="9" name="Picture 8" descr="A close-up of a box&#10;&#10;Description automatically generated">
            <a:extLst>
              <a:ext uri="{FF2B5EF4-FFF2-40B4-BE49-F238E27FC236}">
                <a16:creationId xmlns:a16="http://schemas.microsoft.com/office/drawing/2014/main" id="{DAE5B0FA-B532-136B-7257-E4C59A11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97" y="3236591"/>
            <a:ext cx="2591039" cy="1000831"/>
          </a:xfrm>
          <a:prstGeom prst="rect">
            <a:avLst/>
          </a:prstGeom>
        </p:spPr>
      </p:pic>
      <p:pic>
        <p:nvPicPr>
          <p:cNvPr id="11" name="Picture 10" descr="A screenshot of a voice recognition&#10;&#10;Description automatically generated">
            <a:extLst>
              <a:ext uri="{FF2B5EF4-FFF2-40B4-BE49-F238E27FC236}">
                <a16:creationId xmlns:a16="http://schemas.microsoft.com/office/drawing/2014/main" id="{DC93B96A-4781-D33C-2444-1FCFE5CEC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664" y="1614387"/>
            <a:ext cx="3344319" cy="424523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FCAE80C-38F5-99A9-843E-217709A13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962" y="1614387"/>
            <a:ext cx="4602907" cy="2943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838326-13C9-78C9-3E85-4E6BB0EE67FE}"/>
              </a:ext>
            </a:extLst>
          </p:cNvPr>
          <p:cNvSpPr txBox="1"/>
          <p:nvPr/>
        </p:nvSpPr>
        <p:spPr>
          <a:xfrm>
            <a:off x="2085316" y="3429000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음성 파일 업로드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273FC2E-229B-D24A-4C05-BB0C43EA3399}"/>
              </a:ext>
            </a:extLst>
          </p:cNvPr>
          <p:cNvSpPr/>
          <p:nvPr/>
        </p:nvSpPr>
        <p:spPr>
          <a:xfrm>
            <a:off x="3407130" y="2762383"/>
            <a:ext cx="1020278" cy="772427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67000">
                <a:srgbClr val="F1958B">
                  <a:alpha val="69000"/>
                </a:srgbClr>
              </a:gs>
              <a:gs pos="100000">
                <a:srgbClr val="E64130">
                  <a:alpha val="67364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F5DB424-6CCA-76D0-24BF-41C6611765E3}"/>
              </a:ext>
            </a:extLst>
          </p:cNvPr>
          <p:cNvSpPr/>
          <p:nvPr/>
        </p:nvSpPr>
        <p:spPr>
          <a:xfrm>
            <a:off x="7070408" y="2742111"/>
            <a:ext cx="1020278" cy="772427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67000">
                <a:srgbClr val="F1958B">
                  <a:alpha val="69000"/>
                </a:srgbClr>
              </a:gs>
              <a:gs pos="100000">
                <a:srgbClr val="E64130">
                  <a:alpha val="67364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F91C1A1-3D2F-B01D-42B7-359115AD4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163" y="4806790"/>
            <a:ext cx="3876909" cy="15472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B1112E-D01F-CE95-88BD-70879E134D18}"/>
              </a:ext>
            </a:extLst>
          </p:cNvPr>
          <p:cNvSpPr txBox="1"/>
          <p:nvPr/>
        </p:nvSpPr>
        <p:spPr>
          <a:xfrm>
            <a:off x="7854163" y="5851525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체험하기 횟수 제한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4CC5BD1-46CC-1E10-F263-8A9B9445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48</a:t>
            </a:fld>
            <a:endParaRPr lang="en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9A20C3-F1E2-2F8F-A7A7-31FA21CA8507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3B8823-D11D-34E0-C8AD-700844655157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체험하기 페이지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24CA0D-3C5A-05AC-0F74-2F926F130316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7E8A6D-DC7C-973F-160F-C74AFD80A82D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31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600FD-5006-6801-65FB-BA631491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49</a:t>
            </a:fld>
            <a:endParaRPr lang="en-KR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224129-F318-0984-AA52-15F76E8D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60" y="1662633"/>
            <a:ext cx="6977886" cy="4969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232D8-85CD-4D47-19A9-B9D8008C53BA}"/>
              </a:ext>
            </a:extLst>
          </p:cNvPr>
          <p:cNvSpPr txBox="1"/>
          <p:nvPr/>
        </p:nvSpPr>
        <p:spPr>
          <a:xfrm>
            <a:off x="8499589" y="2091089"/>
            <a:ext cx="3196709" cy="88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보유 크레딧 현황</a:t>
            </a:r>
            <a:endParaRPr 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API 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일일사용량 그래프 확인</a:t>
            </a:r>
            <a:endParaRPr lang="en-US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6817A-40ED-9125-5659-E8A448B6A6D4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B72AC5-ACAF-4B00-78A3-66283F96DA2A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API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73E99-36B6-7228-EC86-59C203934A4C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A3BC3-A0D9-1EAF-24DE-B92C92F906B5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08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387906C-6CBA-1F44-9CF1-928AD75AF53F}"/>
              </a:ext>
            </a:extLst>
          </p:cNvPr>
          <p:cNvGrpSpPr>
            <a:grpSpLocks noChangeAspect="1"/>
          </p:cNvGrpSpPr>
          <p:nvPr/>
        </p:nvGrpSpPr>
        <p:grpSpPr>
          <a:xfrm>
            <a:off x="695389" y="1491002"/>
            <a:ext cx="2265656" cy="2883001"/>
            <a:chOff x="1377103" y="1667503"/>
            <a:chExt cx="2547349" cy="3241449"/>
          </a:xfrm>
          <a:effectLst>
            <a:outerShdw blurRad="119401" dist="66966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114093B-498F-9AA1-91CC-DE30B2066127}"/>
                </a:ext>
              </a:extLst>
            </p:cNvPr>
            <p:cNvSpPr/>
            <p:nvPr/>
          </p:nvSpPr>
          <p:spPr>
            <a:xfrm>
              <a:off x="1377103" y="2388952"/>
              <a:ext cx="2520000" cy="2520000"/>
            </a:xfrm>
            <a:prstGeom prst="ellipse">
              <a:avLst/>
            </a:prstGeom>
            <a:gradFill>
              <a:gsLst>
                <a:gs pos="0">
                  <a:srgbClr val="002060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665F508-6FE3-AF11-1ADD-A98DF96B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191" b="2191"/>
            <a:stretch/>
          </p:blipFill>
          <p:spPr>
            <a:xfrm>
              <a:off x="1377103" y="1667503"/>
              <a:ext cx="2547349" cy="3238075"/>
            </a:xfrm>
            <a:custGeom>
              <a:avLst/>
              <a:gdLst>
                <a:gd name="connsiteX0" fmla="*/ 494875 w 2547349"/>
                <a:gd name="connsiteY0" fmla="*/ 0 h 3238075"/>
                <a:gd name="connsiteX1" fmla="*/ 2079824 w 2547349"/>
                <a:gd name="connsiteY1" fmla="*/ 0 h 3238075"/>
                <a:gd name="connsiteX2" fmla="*/ 2088826 w 2547349"/>
                <a:gd name="connsiteY2" fmla="*/ 6732 h 3238075"/>
                <a:gd name="connsiteX3" fmla="*/ 2547349 w 2547349"/>
                <a:gd name="connsiteY3" fmla="*/ 979009 h 3238075"/>
                <a:gd name="connsiteX4" fmla="*/ 2448332 w 2547349"/>
                <a:gd name="connsiteY4" fmla="*/ 1469458 h 3238075"/>
                <a:gd name="connsiteX5" fmla="*/ 2429012 w 2547349"/>
                <a:gd name="connsiteY5" fmla="*/ 1509564 h 3238075"/>
                <a:gd name="connsiteX6" fmla="*/ 2463353 w 2547349"/>
                <a:gd name="connsiteY6" fmla="*/ 1603390 h 3238075"/>
                <a:gd name="connsiteX7" fmla="*/ 2520000 w 2547349"/>
                <a:gd name="connsiteY7" fmla="*/ 1978075 h 3238075"/>
                <a:gd name="connsiteX8" fmla="*/ 1260000 w 2547349"/>
                <a:gd name="connsiteY8" fmla="*/ 3238075 h 3238075"/>
                <a:gd name="connsiteX9" fmla="*/ 0 w 2547349"/>
                <a:gd name="connsiteY9" fmla="*/ 1978075 h 3238075"/>
                <a:gd name="connsiteX10" fmla="*/ 99017 w 2547349"/>
                <a:gd name="connsiteY10" fmla="*/ 1487626 h 3238075"/>
                <a:gd name="connsiteX11" fmla="*/ 118337 w 2547349"/>
                <a:gd name="connsiteY11" fmla="*/ 1447521 h 3238075"/>
                <a:gd name="connsiteX12" fmla="*/ 83996 w 2547349"/>
                <a:gd name="connsiteY12" fmla="*/ 1353695 h 3238075"/>
                <a:gd name="connsiteX13" fmla="*/ 27349 w 2547349"/>
                <a:gd name="connsiteY13" fmla="*/ 979009 h 3238075"/>
                <a:gd name="connsiteX14" fmla="*/ 485872 w 2547349"/>
                <a:gd name="connsiteY14" fmla="*/ 6732 h 3238075"/>
                <a:gd name="connsiteX15" fmla="*/ 494875 w 2547349"/>
                <a:gd name="connsiteY15" fmla="*/ 0 h 323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7349" h="3238075">
                  <a:moveTo>
                    <a:pt x="494875" y="0"/>
                  </a:moveTo>
                  <a:lnTo>
                    <a:pt x="2079824" y="0"/>
                  </a:lnTo>
                  <a:lnTo>
                    <a:pt x="2088826" y="6732"/>
                  </a:lnTo>
                  <a:cubicBezTo>
                    <a:pt x="2368858" y="237834"/>
                    <a:pt x="2547349" y="587577"/>
                    <a:pt x="2547349" y="979009"/>
                  </a:cubicBezTo>
                  <a:cubicBezTo>
                    <a:pt x="2547349" y="1152979"/>
                    <a:pt x="2512092" y="1318714"/>
                    <a:pt x="2448332" y="1469458"/>
                  </a:cubicBezTo>
                  <a:lnTo>
                    <a:pt x="2429012" y="1509564"/>
                  </a:lnTo>
                  <a:lnTo>
                    <a:pt x="2463353" y="1603390"/>
                  </a:lnTo>
                  <a:cubicBezTo>
                    <a:pt x="2500168" y="1721753"/>
                    <a:pt x="2520000" y="1847598"/>
                    <a:pt x="2520000" y="1978075"/>
                  </a:cubicBezTo>
                  <a:cubicBezTo>
                    <a:pt x="2520000" y="2673954"/>
                    <a:pt x="1955879" y="3238075"/>
                    <a:pt x="1260000" y="3238075"/>
                  </a:cubicBezTo>
                  <a:cubicBezTo>
                    <a:pt x="564121" y="3238075"/>
                    <a:pt x="0" y="2673954"/>
                    <a:pt x="0" y="1978075"/>
                  </a:cubicBezTo>
                  <a:cubicBezTo>
                    <a:pt x="0" y="1804105"/>
                    <a:pt x="35258" y="1638371"/>
                    <a:pt x="99017" y="1487626"/>
                  </a:cubicBezTo>
                  <a:lnTo>
                    <a:pt x="118337" y="1447521"/>
                  </a:lnTo>
                  <a:lnTo>
                    <a:pt x="83996" y="1353695"/>
                  </a:lnTo>
                  <a:cubicBezTo>
                    <a:pt x="47181" y="1235332"/>
                    <a:pt x="27349" y="1109486"/>
                    <a:pt x="27349" y="979009"/>
                  </a:cubicBezTo>
                  <a:cubicBezTo>
                    <a:pt x="27349" y="587577"/>
                    <a:pt x="205840" y="237834"/>
                    <a:pt x="485872" y="6732"/>
                  </a:cubicBezTo>
                  <a:lnTo>
                    <a:pt x="494875" y="0"/>
                  </a:lnTo>
                  <a:close/>
                </a:path>
              </a:pathLst>
            </a:custGeom>
            <a:effectLst>
              <a:outerShdw blurRad="132913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CE5A1B-24B8-1F0C-4155-C5AB7D3074F0}"/>
              </a:ext>
            </a:extLst>
          </p:cNvPr>
          <p:cNvGrpSpPr>
            <a:grpSpLocks noChangeAspect="1"/>
          </p:cNvGrpSpPr>
          <p:nvPr/>
        </p:nvGrpSpPr>
        <p:grpSpPr>
          <a:xfrm>
            <a:off x="3579118" y="1406018"/>
            <a:ext cx="2271363" cy="2987845"/>
            <a:chOff x="1377103" y="1571945"/>
            <a:chExt cx="2553763" cy="3359325"/>
          </a:xfrm>
          <a:effectLst>
            <a:outerShdw blurRad="122812" dist="78553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4899E3-3BB3-BDBF-9589-0EE4B47F5A95}"/>
                </a:ext>
              </a:extLst>
            </p:cNvPr>
            <p:cNvSpPr/>
            <p:nvPr/>
          </p:nvSpPr>
          <p:spPr>
            <a:xfrm>
              <a:off x="1377103" y="2388952"/>
              <a:ext cx="2520000" cy="252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8EBE3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FB8E2AE-BA07-EFF3-233A-4AE04026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518" y="1571945"/>
              <a:ext cx="2547348" cy="3359325"/>
            </a:xfrm>
            <a:custGeom>
              <a:avLst/>
              <a:gdLst>
                <a:gd name="connsiteX0" fmla="*/ 494875 w 2547349"/>
                <a:gd name="connsiteY0" fmla="*/ 0 h 3238075"/>
                <a:gd name="connsiteX1" fmla="*/ 2079824 w 2547349"/>
                <a:gd name="connsiteY1" fmla="*/ 0 h 3238075"/>
                <a:gd name="connsiteX2" fmla="*/ 2088826 w 2547349"/>
                <a:gd name="connsiteY2" fmla="*/ 6732 h 3238075"/>
                <a:gd name="connsiteX3" fmla="*/ 2547349 w 2547349"/>
                <a:gd name="connsiteY3" fmla="*/ 979009 h 3238075"/>
                <a:gd name="connsiteX4" fmla="*/ 2448332 w 2547349"/>
                <a:gd name="connsiteY4" fmla="*/ 1469458 h 3238075"/>
                <a:gd name="connsiteX5" fmla="*/ 2429012 w 2547349"/>
                <a:gd name="connsiteY5" fmla="*/ 1509564 h 3238075"/>
                <a:gd name="connsiteX6" fmla="*/ 2463353 w 2547349"/>
                <a:gd name="connsiteY6" fmla="*/ 1603390 h 3238075"/>
                <a:gd name="connsiteX7" fmla="*/ 2520000 w 2547349"/>
                <a:gd name="connsiteY7" fmla="*/ 1978075 h 3238075"/>
                <a:gd name="connsiteX8" fmla="*/ 1260000 w 2547349"/>
                <a:gd name="connsiteY8" fmla="*/ 3238075 h 3238075"/>
                <a:gd name="connsiteX9" fmla="*/ 0 w 2547349"/>
                <a:gd name="connsiteY9" fmla="*/ 1978075 h 3238075"/>
                <a:gd name="connsiteX10" fmla="*/ 99017 w 2547349"/>
                <a:gd name="connsiteY10" fmla="*/ 1487626 h 3238075"/>
                <a:gd name="connsiteX11" fmla="*/ 118337 w 2547349"/>
                <a:gd name="connsiteY11" fmla="*/ 1447521 h 3238075"/>
                <a:gd name="connsiteX12" fmla="*/ 83996 w 2547349"/>
                <a:gd name="connsiteY12" fmla="*/ 1353695 h 3238075"/>
                <a:gd name="connsiteX13" fmla="*/ 27349 w 2547349"/>
                <a:gd name="connsiteY13" fmla="*/ 979009 h 3238075"/>
                <a:gd name="connsiteX14" fmla="*/ 485872 w 2547349"/>
                <a:gd name="connsiteY14" fmla="*/ 6732 h 3238075"/>
                <a:gd name="connsiteX15" fmla="*/ 494875 w 2547349"/>
                <a:gd name="connsiteY15" fmla="*/ 0 h 323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7349" h="3238075">
                  <a:moveTo>
                    <a:pt x="494875" y="0"/>
                  </a:moveTo>
                  <a:lnTo>
                    <a:pt x="2079824" y="0"/>
                  </a:lnTo>
                  <a:lnTo>
                    <a:pt x="2088826" y="6732"/>
                  </a:lnTo>
                  <a:cubicBezTo>
                    <a:pt x="2368858" y="237834"/>
                    <a:pt x="2547349" y="587577"/>
                    <a:pt x="2547349" y="979009"/>
                  </a:cubicBezTo>
                  <a:cubicBezTo>
                    <a:pt x="2547349" y="1152979"/>
                    <a:pt x="2512092" y="1318714"/>
                    <a:pt x="2448332" y="1469458"/>
                  </a:cubicBezTo>
                  <a:lnTo>
                    <a:pt x="2429012" y="1509564"/>
                  </a:lnTo>
                  <a:lnTo>
                    <a:pt x="2463353" y="1603390"/>
                  </a:lnTo>
                  <a:cubicBezTo>
                    <a:pt x="2500168" y="1721753"/>
                    <a:pt x="2520000" y="1847598"/>
                    <a:pt x="2520000" y="1978075"/>
                  </a:cubicBezTo>
                  <a:cubicBezTo>
                    <a:pt x="2520000" y="2673954"/>
                    <a:pt x="1955879" y="3238075"/>
                    <a:pt x="1260000" y="3238075"/>
                  </a:cubicBezTo>
                  <a:cubicBezTo>
                    <a:pt x="564121" y="3238075"/>
                    <a:pt x="0" y="2673954"/>
                    <a:pt x="0" y="1978075"/>
                  </a:cubicBezTo>
                  <a:cubicBezTo>
                    <a:pt x="0" y="1804105"/>
                    <a:pt x="35258" y="1638371"/>
                    <a:pt x="99017" y="1487626"/>
                  </a:cubicBezTo>
                  <a:lnTo>
                    <a:pt x="118337" y="1447521"/>
                  </a:lnTo>
                  <a:lnTo>
                    <a:pt x="83996" y="1353695"/>
                  </a:lnTo>
                  <a:cubicBezTo>
                    <a:pt x="47181" y="1235332"/>
                    <a:pt x="27349" y="1109486"/>
                    <a:pt x="27349" y="979009"/>
                  </a:cubicBezTo>
                  <a:cubicBezTo>
                    <a:pt x="27349" y="587577"/>
                    <a:pt x="205840" y="237834"/>
                    <a:pt x="485872" y="6732"/>
                  </a:cubicBezTo>
                  <a:lnTo>
                    <a:pt x="494875" y="0"/>
                  </a:lnTo>
                  <a:close/>
                </a:path>
              </a:pathLst>
            </a:custGeom>
            <a:effectLst>
              <a:outerShdw blurRad="134696" dist="84788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82D998-CEFE-5DEB-D9A3-F3012C7DA716}"/>
              </a:ext>
            </a:extLst>
          </p:cNvPr>
          <p:cNvGrpSpPr>
            <a:grpSpLocks noChangeAspect="1"/>
          </p:cNvGrpSpPr>
          <p:nvPr/>
        </p:nvGrpSpPr>
        <p:grpSpPr>
          <a:xfrm>
            <a:off x="9348323" y="1491003"/>
            <a:ext cx="2266107" cy="2883002"/>
            <a:chOff x="1377103" y="1667502"/>
            <a:chExt cx="2547856" cy="3241450"/>
          </a:xfrm>
          <a:effectLst>
            <a:outerShdw blurRad="103607" dist="58597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6A01AD-953B-C814-64C2-DF3EF3CB8EF0}"/>
                </a:ext>
              </a:extLst>
            </p:cNvPr>
            <p:cNvSpPr/>
            <p:nvPr/>
          </p:nvSpPr>
          <p:spPr>
            <a:xfrm>
              <a:off x="1377103" y="2388952"/>
              <a:ext cx="2520000" cy="2520000"/>
            </a:xfrm>
            <a:prstGeom prst="ellipse">
              <a:avLst/>
            </a:prstGeom>
            <a:gradFill>
              <a:gsLst>
                <a:gs pos="0">
                  <a:srgbClr val="FF000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2E84F5C-AFA4-4FE4-5AAD-D6B55EE91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 t="2191" b="2191"/>
            <a:stretch/>
          </p:blipFill>
          <p:spPr>
            <a:xfrm>
              <a:off x="1377610" y="1667502"/>
              <a:ext cx="2547349" cy="3238075"/>
            </a:xfrm>
            <a:custGeom>
              <a:avLst/>
              <a:gdLst>
                <a:gd name="connsiteX0" fmla="*/ 494875 w 2547349"/>
                <a:gd name="connsiteY0" fmla="*/ 0 h 3238075"/>
                <a:gd name="connsiteX1" fmla="*/ 2079824 w 2547349"/>
                <a:gd name="connsiteY1" fmla="*/ 0 h 3238075"/>
                <a:gd name="connsiteX2" fmla="*/ 2088826 w 2547349"/>
                <a:gd name="connsiteY2" fmla="*/ 6732 h 3238075"/>
                <a:gd name="connsiteX3" fmla="*/ 2547349 w 2547349"/>
                <a:gd name="connsiteY3" fmla="*/ 979009 h 3238075"/>
                <a:gd name="connsiteX4" fmla="*/ 2448332 w 2547349"/>
                <a:gd name="connsiteY4" fmla="*/ 1469458 h 3238075"/>
                <a:gd name="connsiteX5" fmla="*/ 2429012 w 2547349"/>
                <a:gd name="connsiteY5" fmla="*/ 1509564 h 3238075"/>
                <a:gd name="connsiteX6" fmla="*/ 2463353 w 2547349"/>
                <a:gd name="connsiteY6" fmla="*/ 1603390 h 3238075"/>
                <a:gd name="connsiteX7" fmla="*/ 2520000 w 2547349"/>
                <a:gd name="connsiteY7" fmla="*/ 1978075 h 3238075"/>
                <a:gd name="connsiteX8" fmla="*/ 1260000 w 2547349"/>
                <a:gd name="connsiteY8" fmla="*/ 3238075 h 3238075"/>
                <a:gd name="connsiteX9" fmla="*/ 0 w 2547349"/>
                <a:gd name="connsiteY9" fmla="*/ 1978075 h 3238075"/>
                <a:gd name="connsiteX10" fmla="*/ 99017 w 2547349"/>
                <a:gd name="connsiteY10" fmla="*/ 1487626 h 3238075"/>
                <a:gd name="connsiteX11" fmla="*/ 118337 w 2547349"/>
                <a:gd name="connsiteY11" fmla="*/ 1447521 h 3238075"/>
                <a:gd name="connsiteX12" fmla="*/ 83996 w 2547349"/>
                <a:gd name="connsiteY12" fmla="*/ 1353695 h 3238075"/>
                <a:gd name="connsiteX13" fmla="*/ 27349 w 2547349"/>
                <a:gd name="connsiteY13" fmla="*/ 979009 h 3238075"/>
                <a:gd name="connsiteX14" fmla="*/ 485872 w 2547349"/>
                <a:gd name="connsiteY14" fmla="*/ 6732 h 3238075"/>
                <a:gd name="connsiteX15" fmla="*/ 494875 w 2547349"/>
                <a:gd name="connsiteY15" fmla="*/ 0 h 323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7349" h="3238075">
                  <a:moveTo>
                    <a:pt x="494875" y="0"/>
                  </a:moveTo>
                  <a:lnTo>
                    <a:pt x="2079824" y="0"/>
                  </a:lnTo>
                  <a:lnTo>
                    <a:pt x="2088826" y="6732"/>
                  </a:lnTo>
                  <a:cubicBezTo>
                    <a:pt x="2368858" y="237834"/>
                    <a:pt x="2547349" y="587577"/>
                    <a:pt x="2547349" y="979009"/>
                  </a:cubicBezTo>
                  <a:cubicBezTo>
                    <a:pt x="2547349" y="1152979"/>
                    <a:pt x="2512092" y="1318714"/>
                    <a:pt x="2448332" y="1469458"/>
                  </a:cubicBezTo>
                  <a:lnTo>
                    <a:pt x="2429012" y="1509564"/>
                  </a:lnTo>
                  <a:lnTo>
                    <a:pt x="2463353" y="1603390"/>
                  </a:lnTo>
                  <a:cubicBezTo>
                    <a:pt x="2500168" y="1721753"/>
                    <a:pt x="2520000" y="1847598"/>
                    <a:pt x="2520000" y="1978075"/>
                  </a:cubicBezTo>
                  <a:cubicBezTo>
                    <a:pt x="2520000" y="2673954"/>
                    <a:pt x="1955879" y="3238075"/>
                    <a:pt x="1260000" y="3238075"/>
                  </a:cubicBezTo>
                  <a:cubicBezTo>
                    <a:pt x="564121" y="3238075"/>
                    <a:pt x="0" y="2673954"/>
                    <a:pt x="0" y="1978075"/>
                  </a:cubicBezTo>
                  <a:cubicBezTo>
                    <a:pt x="0" y="1804105"/>
                    <a:pt x="35258" y="1638371"/>
                    <a:pt x="99017" y="1487626"/>
                  </a:cubicBezTo>
                  <a:lnTo>
                    <a:pt x="118337" y="1447521"/>
                  </a:lnTo>
                  <a:lnTo>
                    <a:pt x="83996" y="1353695"/>
                  </a:lnTo>
                  <a:cubicBezTo>
                    <a:pt x="47181" y="1235332"/>
                    <a:pt x="27349" y="1109486"/>
                    <a:pt x="27349" y="979009"/>
                  </a:cubicBezTo>
                  <a:cubicBezTo>
                    <a:pt x="27349" y="587577"/>
                    <a:pt x="205840" y="237834"/>
                    <a:pt x="485872" y="6732"/>
                  </a:cubicBezTo>
                  <a:lnTo>
                    <a:pt x="494875" y="0"/>
                  </a:lnTo>
                  <a:close/>
                </a:path>
              </a:pathLst>
            </a:custGeom>
            <a:effectLst>
              <a:outerShdw blurRad="101892" dist="59086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605C4F-5E0B-7381-1FEE-C418B748004F}"/>
              </a:ext>
            </a:extLst>
          </p:cNvPr>
          <p:cNvSpPr txBox="1"/>
          <p:nvPr/>
        </p:nvSpPr>
        <p:spPr>
          <a:xfrm>
            <a:off x="1246968" y="5084498"/>
            <a:ext cx="1162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Back End</a:t>
            </a:r>
          </a:p>
          <a:p>
            <a:pPr algn="ctr"/>
            <a:endParaRPr lang="en-US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  <a:p>
            <a:pPr algn="ctr"/>
            <a:endParaRPr lang="en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F55EB8-C1C2-0EFA-0D31-27F2C0E9573D}"/>
              </a:ext>
            </a:extLst>
          </p:cNvPr>
          <p:cNvSpPr txBox="1"/>
          <p:nvPr/>
        </p:nvSpPr>
        <p:spPr>
          <a:xfrm>
            <a:off x="1430566" y="4643340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한규현</a:t>
            </a:r>
            <a:endParaRPr lang="en-KR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0BDE3D-BFFA-5C9B-15E0-C526FBA47E2A}"/>
              </a:ext>
            </a:extLst>
          </p:cNvPr>
          <p:cNvSpPr txBox="1"/>
          <p:nvPr/>
        </p:nvSpPr>
        <p:spPr>
          <a:xfrm>
            <a:off x="3550482" y="5084498"/>
            <a:ext cx="2324674" cy="877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Data Collection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Data Preprocessing</a:t>
            </a:r>
            <a:endParaRPr lang="en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6F9FED-D33A-1356-5210-B030B7C5678B}"/>
              </a:ext>
            </a:extLst>
          </p:cNvPr>
          <p:cNvSpPr txBox="1"/>
          <p:nvPr/>
        </p:nvSpPr>
        <p:spPr>
          <a:xfrm>
            <a:off x="4302715" y="4643340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err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하세호</a:t>
            </a:r>
            <a:endParaRPr lang="en-KR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C1C44-BD13-C949-8EFA-8E8E8279AB3E}"/>
              </a:ext>
            </a:extLst>
          </p:cNvPr>
          <p:cNvSpPr txBox="1"/>
          <p:nvPr/>
        </p:nvSpPr>
        <p:spPr>
          <a:xfrm>
            <a:off x="7194642" y="4643340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박성훈</a:t>
            </a:r>
            <a:endParaRPr lang="en-KR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FEE2F9-5EB1-DA54-9A2D-906CE4E3A129}"/>
              </a:ext>
            </a:extLst>
          </p:cNvPr>
          <p:cNvSpPr txBox="1"/>
          <p:nvPr/>
        </p:nvSpPr>
        <p:spPr>
          <a:xfrm>
            <a:off x="9238313" y="5071601"/>
            <a:ext cx="2486578" cy="877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Project Management</a:t>
            </a:r>
            <a:endParaRPr lang="en-US" dirty="0">
              <a:effectLst/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Server Management</a:t>
            </a:r>
            <a:endParaRPr lang="en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8C0D80-A32E-DBC7-5018-A2409E406876}"/>
              </a:ext>
            </a:extLst>
          </p:cNvPr>
          <p:cNvSpPr txBox="1"/>
          <p:nvPr/>
        </p:nvSpPr>
        <p:spPr>
          <a:xfrm>
            <a:off x="10076470" y="4643340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정주영</a:t>
            </a:r>
            <a:endParaRPr lang="en-KR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2E0291-D5E3-C67F-97FA-A7991A6D504F}"/>
              </a:ext>
            </a:extLst>
          </p:cNvPr>
          <p:cNvGrpSpPr>
            <a:grpSpLocks noChangeAspect="1"/>
          </p:cNvGrpSpPr>
          <p:nvPr/>
        </p:nvGrpSpPr>
        <p:grpSpPr>
          <a:xfrm>
            <a:off x="6463721" y="1491000"/>
            <a:ext cx="2266530" cy="2883011"/>
            <a:chOff x="1377103" y="1667495"/>
            <a:chExt cx="2548331" cy="3241457"/>
          </a:xfrm>
          <a:effectLst>
            <a:outerShdw blurRad="119548" dist="55702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64DA0EC-670E-7F4A-B751-C8DD5C531F86}"/>
                </a:ext>
              </a:extLst>
            </p:cNvPr>
            <p:cNvSpPr/>
            <p:nvPr/>
          </p:nvSpPr>
          <p:spPr>
            <a:xfrm>
              <a:off x="1377103" y="2388952"/>
              <a:ext cx="2520000" cy="252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8EBE3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2BD6836-ED0D-427F-9861-9E8E38A6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246" b="2246"/>
            <a:stretch/>
          </p:blipFill>
          <p:spPr>
            <a:xfrm>
              <a:off x="1378085" y="1667495"/>
              <a:ext cx="2547349" cy="3238074"/>
            </a:xfrm>
            <a:custGeom>
              <a:avLst/>
              <a:gdLst>
                <a:gd name="connsiteX0" fmla="*/ 494875 w 2547349"/>
                <a:gd name="connsiteY0" fmla="*/ 0 h 3238075"/>
                <a:gd name="connsiteX1" fmla="*/ 2079824 w 2547349"/>
                <a:gd name="connsiteY1" fmla="*/ 0 h 3238075"/>
                <a:gd name="connsiteX2" fmla="*/ 2088826 w 2547349"/>
                <a:gd name="connsiteY2" fmla="*/ 6732 h 3238075"/>
                <a:gd name="connsiteX3" fmla="*/ 2547349 w 2547349"/>
                <a:gd name="connsiteY3" fmla="*/ 979009 h 3238075"/>
                <a:gd name="connsiteX4" fmla="*/ 2448332 w 2547349"/>
                <a:gd name="connsiteY4" fmla="*/ 1469458 h 3238075"/>
                <a:gd name="connsiteX5" fmla="*/ 2429012 w 2547349"/>
                <a:gd name="connsiteY5" fmla="*/ 1509564 h 3238075"/>
                <a:gd name="connsiteX6" fmla="*/ 2463353 w 2547349"/>
                <a:gd name="connsiteY6" fmla="*/ 1603390 h 3238075"/>
                <a:gd name="connsiteX7" fmla="*/ 2520000 w 2547349"/>
                <a:gd name="connsiteY7" fmla="*/ 1978075 h 3238075"/>
                <a:gd name="connsiteX8" fmla="*/ 1260000 w 2547349"/>
                <a:gd name="connsiteY8" fmla="*/ 3238075 h 3238075"/>
                <a:gd name="connsiteX9" fmla="*/ 0 w 2547349"/>
                <a:gd name="connsiteY9" fmla="*/ 1978075 h 3238075"/>
                <a:gd name="connsiteX10" fmla="*/ 99017 w 2547349"/>
                <a:gd name="connsiteY10" fmla="*/ 1487626 h 3238075"/>
                <a:gd name="connsiteX11" fmla="*/ 118337 w 2547349"/>
                <a:gd name="connsiteY11" fmla="*/ 1447521 h 3238075"/>
                <a:gd name="connsiteX12" fmla="*/ 83996 w 2547349"/>
                <a:gd name="connsiteY12" fmla="*/ 1353695 h 3238075"/>
                <a:gd name="connsiteX13" fmla="*/ 27349 w 2547349"/>
                <a:gd name="connsiteY13" fmla="*/ 979009 h 3238075"/>
                <a:gd name="connsiteX14" fmla="*/ 485872 w 2547349"/>
                <a:gd name="connsiteY14" fmla="*/ 6732 h 3238075"/>
                <a:gd name="connsiteX15" fmla="*/ 494875 w 2547349"/>
                <a:gd name="connsiteY15" fmla="*/ 0 h 323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7349" h="3238075">
                  <a:moveTo>
                    <a:pt x="494875" y="0"/>
                  </a:moveTo>
                  <a:lnTo>
                    <a:pt x="2079824" y="0"/>
                  </a:lnTo>
                  <a:lnTo>
                    <a:pt x="2088826" y="6732"/>
                  </a:lnTo>
                  <a:cubicBezTo>
                    <a:pt x="2368858" y="237834"/>
                    <a:pt x="2547349" y="587577"/>
                    <a:pt x="2547349" y="979009"/>
                  </a:cubicBezTo>
                  <a:cubicBezTo>
                    <a:pt x="2547349" y="1152979"/>
                    <a:pt x="2512092" y="1318714"/>
                    <a:pt x="2448332" y="1469458"/>
                  </a:cubicBezTo>
                  <a:lnTo>
                    <a:pt x="2429012" y="1509564"/>
                  </a:lnTo>
                  <a:lnTo>
                    <a:pt x="2463353" y="1603390"/>
                  </a:lnTo>
                  <a:cubicBezTo>
                    <a:pt x="2500168" y="1721753"/>
                    <a:pt x="2520000" y="1847598"/>
                    <a:pt x="2520000" y="1978075"/>
                  </a:cubicBezTo>
                  <a:cubicBezTo>
                    <a:pt x="2520000" y="2673954"/>
                    <a:pt x="1955879" y="3238075"/>
                    <a:pt x="1260000" y="3238075"/>
                  </a:cubicBezTo>
                  <a:cubicBezTo>
                    <a:pt x="564121" y="3238075"/>
                    <a:pt x="0" y="2673954"/>
                    <a:pt x="0" y="1978075"/>
                  </a:cubicBezTo>
                  <a:cubicBezTo>
                    <a:pt x="0" y="1804105"/>
                    <a:pt x="35258" y="1638371"/>
                    <a:pt x="99017" y="1487626"/>
                  </a:cubicBezTo>
                  <a:lnTo>
                    <a:pt x="118337" y="1447521"/>
                  </a:lnTo>
                  <a:lnTo>
                    <a:pt x="83996" y="1353695"/>
                  </a:lnTo>
                  <a:cubicBezTo>
                    <a:pt x="47181" y="1235332"/>
                    <a:pt x="27349" y="1109486"/>
                    <a:pt x="27349" y="979009"/>
                  </a:cubicBezTo>
                  <a:cubicBezTo>
                    <a:pt x="27349" y="587577"/>
                    <a:pt x="205840" y="237834"/>
                    <a:pt x="485872" y="6732"/>
                  </a:cubicBezTo>
                  <a:lnTo>
                    <a:pt x="494875" y="0"/>
                  </a:lnTo>
                  <a:close/>
                </a:path>
              </a:pathLst>
            </a:custGeom>
            <a:effectLst>
              <a:outerShdw blurRad="123299" dist="62725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E558142-AEC3-C69D-E2FF-AC2A1BAE58C0}"/>
              </a:ext>
            </a:extLst>
          </p:cNvPr>
          <p:cNvSpPr txBox="1"/>
          <p:nvPr/>
        </p:nvSpPr>
        <p:spPr>
          <a:xfrm>
            <a:off x="6435085" y="5084498"/>
            <a:ext cx="2324674" cy="877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Data Collection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Data Preprocessing</a:t>
            </a:r>
            <a:endParaRPr lang="en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542C5-F227-A1EA-B6E7-6307837873FC}"/>
              </a:ext>
            </a:extLst>
          </p:cNvPr>
          <p:cNvSpPr txBox="1"/>
          <p:nvPr/>
        </p:nvSpPr>
        <p:spPr>
          <a:xfrm>
            <a:off x="738308" y="59447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2800">
                <a:latin typeface="Y SpotlightOTF" panose="020B0600000101010101" pitchFamily="34" charset="-127"/>
                <a:ea typeface="Y SpotlightOTF" panose="020B0600000101010101" pitchFamily="34" charset="-127"/>
              </a:rPr>
              <a:t> 조원 소개</a:t>
            </a:r>
            <a:endParaRPr lang="en-KR" sz="280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CDE2F0-F150-D004-524E-2159F916066D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17269A-6328-F85B-45E7-1E059378A5C5}"/>
              </a:ext>
            </a:extLst>
          </p:cNvPr>
          <p:cNvSpPr/>
          <p:nvPr/>
        </p:nvSpPr>
        <p:spPr>
          <a:xfrm>
            <a:off x="1056000" y="6590804"/>
            <a:ext cx="144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C184F612-9F01-39F9-D585-FF3F9A1BC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2267168" y="6156046"/>
            <a:ext cx="426313" cy="540000"/>
          </a:xfrm>
          <a:prstGeom prst="rect">
            <a:avLst/>
          </a:prstGeom>
        </p:spPr>
      </p:pic>
      <p:pic>
        <p:nvPicPr>
          <p:cNvPr id="17" name="Picture 16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FF9EFC2E-84F0-A679-5F05-68697B207B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60DAD0-733A-ECA5-68A0-4982FC05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522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600FD-5006-6801-65FB-BA631491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50</a:t>
            </a:fld>
            <a:endParaRPr lang="en-KR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20EB187-8EB5-E82F-0EC2-1A33B7D1E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56" y="1690236"/>
            <a:ext cx="7416800" cy="43053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25E4738-362A-465E-A409-CE8F1BAD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11" y="2756416"/>
            <a:ext cx="3060700" cy="1714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11F2A-B115-1AF2-2C94-3F54CDE0A1BB}"/>
              </a:ext>
            </a:extLst>
          </p:cNvPr>
          <p:cNvSpPr txBox="1"/>
          <p:nvPr/>
        </p:nvSpPr>
        <p:spPr>
          <a:xfrm>
            <a:off x="8460046" y="324433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API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관리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44AF6-51CC-EE01-BCEF-BEA1EAA0FD1B}"/>
              </a:ext>
            </a:extLst>
          </p:cNvPr>
          <p:cNvSpPr txBox="1"/>
          <p:nvPr/>
        </p:nvSpPr>
        <p:spPr>
          <a:xfrm>
            <a:off x="736511" y="238708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API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키 발급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10771-816C-C698-68D9-61C56AC8446D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67F8F-04B4-E12F-6C1A-8CE00FA36D49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API 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BA86-341E-65F4-954E-34CA62722C7E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8B963-26F8-2959-B250-A257672F68EE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40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521E891C-299F-6196-1CFE-62A3D749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3" y="1655546"/>
            <a:ext cx="5089174" cy="4080407"/>
          </a:xfrm>
          <a:prstGeom prst="rect">
            <a:avLst/>
          </a:prstGeom>
        </p:spPr>
      </p:pic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6BB64D68-E28A-045A-9BEB-D2891A0B4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271" y="3695749"/>
            <a:ext cx="4064000" cy="2120900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9CACCDA-4A9C-AB78-5F01-7E03053DB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94"/>
          <a:stretch/>
        </p:blipFill>
        <p:spPr>
          <a:xfrm>
            <a:off x="9044471" y="1329740"/>
            <a:ext cx="1879600" cy="2279382"/>
          </a:xfrm>
          <a:prstGeom prst="rect">
            <a:avLst/>
          </a:prstGeom>
        </p:spPr>
      </p:pic>
      <p:pic>
        <p:nvPicPr>
          <p:cNvPr id="13" name="Picture 12" descr="A screenshot of a qr code&#10;&#10;Description automatically generated">
            <a:extLst>
              <a:ext uri="{FF2B5EF4-FFF2-40B4-BE49-F238E27FC236}">
                <a16:creationId xmlns:a16="http://schemas.microsoft.com/office/drawing/2014/main" id="{B39786A8-F734-1D7F-C35F-8CAAA9A3D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839" y="1655545"/>
            <a:ext cx="2465700" cy="408040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4138E18-01DA-19C9-D017-0E0F010F3FCF}"/>
              </a:ext>
            </a:extLst>
          </p:cNvPr>
          <p:cNvSpPr/>
          <p:nvPr/>
        </p:nvSpPr>
        <p:spPr>
          <a:xfrm>
            <a:off x="4724968" y="2348496"/>
            <a:ext cx="1020278" cy="772427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67000">
                <a:srgbClr val="F1958B">
                  <a:alpha val="69000"/>
                </a:srgbClr>
              </a:gs>
              <a:gs pos="100000">
                <a:srgbClr val="E64130">
                  <a:alpha val="67364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71398CC-875A-808E-E6C4-CADC77510F2C}"/>
              </a:ext>
            </a:extLst>
          </p:cNvPr>
          <p:cNvSpPr/>
          <p:nvPr/>
        </p:nvSpPr>
        <p:spPr>
          <a:xfrm>
            <a:off x="7442132" y="2348495"/>
            <a:ext cx="1020278" cy="772427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67000">
                <a:srgbClr val="F1958B">
                  <a:alpha val="69000"/>
                </a:srgbClr>
              </a:gs>
              <a:gs pos="100000">
                <a:srgbClr val="E64130">
                  <a:alpha val="67364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F5D06-E581-624C-E1D6-1FD4A2462034}"/>
              </a:ext>
            </a:extLst>
          </p:cNvPr>
          <p:cNvSpPr txBox="1"/>
          <p:nvPr/>
        </p:nvSpPr>
        <p:spPr>
          <a:xfrm>
            <a:off x="5521100" y="5017789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카카오페이 결제 구현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0F19403-9958-C445-22CA-5F3A0548E19E}"/>
              </a:ext>
            </a:extLst>
          </p:cNvPr>
          <p:cNvSpPr/>
          <p:nvPr/>
        </p:nvSpPr>
        <p:spPr>
          <a:xfrm rot="5400000">
            <a:off x="9474131" y="3309535"/>
            <a:ext cx="1020278" cy="772427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67000">
                <a:srgbClr val="F1958B">
                  <a:alpha val="69000"/>
                </a:srgbClr>
              </a:gs>
              <a:gs pos="100000">
                <a:srgbClr val="E64130">
                  <a:alpha val="67364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9A41BD1-7ADD-8D2E-42C9-E228C467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51</a:t>
            </a:fld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EEF10A-8BA6-9F95-342D-4213FFDB7538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7FB3A-5D70-9CA6-1E01-9F31BCD5FDFF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구독 페이지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5BD09-2438-F813-08FC-62DE4415E376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BCA3E7-485A-2263-6FD6-DA274FCD9B39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429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ntact us&#10;&#10;Description automatically generated">
            <a:extLst>
              <a:ext uri="{FF2B5EF4-FFF2-40B4-BE49-F238E27FC236}">
                <a16:creationId xmlns:a16="http://schemas.microsoft.com/office/drawing/2014/main" id="{60D675ED-7C01-0AB7-653E-EDED739D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9" r="7956"/>
          <a:stretch/>
        </p:blipFill>
        <p:spPr>
          <a:xfrm>
            <a:off x="2556815" y="1562127"/>
            <a:ext cx="7078369" cy="4739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7F154-19EF-D462-DC7E-4C2A9591CF9B}"/>
              </a:ext>
            </a:extLst>
          </p:cNvPr>
          <p:cNvSpPr txBox="1"/>
          <p:nvPr/>
        </p:nvSpPr>
        <p:spPr>
          <a:xfrm>
            <a:off x="4837482" y="6135733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문의 및 공지사항 게시판</a:t>
            </a:r>
            <a:endParaRPr lang="en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3EF95-97C4-9D9A-E57F-F6A8DEC1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52</a:t>
            </a:fld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EC1EC-B2D9-7683-FC9C-05D4869F4AA8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5087C-8DCB-57F5-D142-2AAF30D70AA9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문의 페이지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3DE61-43DA-2B02-B041-2F51809A3CD3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BDB516-5F58-B564-DD37-6103E9CA967E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357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ABA32BD-2E92-8418-AB66-1B10AF78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56" y="1573972"/>
            <a:ext cx="5954829" cy="5284028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721610C-2504-2968-9023-7963F99A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41" y="1587337"/>
            <a:ext cx="6057685" cy="527066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436B61B-C8EF-D1E4-316C-9251E28D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53</a:t>
            </a:fld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DF84BE-A815-9B93-7C59-FA1AB199D577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69763-8091-D36A-E787-D3614B5F0C14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API DOCS 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55383-8D99-B0F6-B075-2F02D96C5D07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9B771A-86BC-FD3B-69E7-B3C4FB9D54CD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268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721610C-2504-2968-9023-7963F99A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573971"/>
            <a:ext cx="6641497" cy="5365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A32BD-2E92-8418-AB66-1B10AF78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3329" y="1573971"/>
            <a:ext cx="6278671" cy="52840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BF5B8E-0797-E05C-C25D-E253D95D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54</a:t>
            </a:fld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59337-6685-DB4A-2653-D000E96FE0B1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DFBC7-1264-A0FB-C255-81F287A1F817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API DOCS 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922B4-1BA1-383F-79FD-49125ABA2F6E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BE6119-1E95-E225-BDFC-AE90DB61ED31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4735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34E03D-4536-DF5A-BBEB-04F4C2A96B92}"/>
              </a:ext>
            </a:extLst>
          </p:cNvPr>
          <p:cNvSpPr txBox="1"/>
          <p:nvPr/>
        </p:nvSpPr>
        <p:spPr>
          <a:xfrm>
            <a:off x="1056000" y="660035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WEB </a:t>
            </a:r>
            <a:r>
              <a:rPr lang="ko-KR" alt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 소개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D95CE8-115C-D8CB-0A56-CB030AEF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441"/>
            <a:ext cx="9105499" cy="495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3C0FE-66B8-3BB2-A982-99B07A0C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55</a:t>
            </a:fld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9D433-9D67-14BA-3B1F-BBBA008C2DD1}"/>
              </a:ext>
            </a:extLst>
          </p:cNvPr>
          <p:cNvSpPr txBox="1"/>
          <p:nvPr/>
        </p:nvSpPr>
        <p:spPr>
          <a:xfrm>
            <a:off x="1056000" y="1162017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API DOCS 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페이지</a:t>
            </a:r>
            <a:endParaRPr lang="en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F6CE99-3964-5F87-A01A-519A4AC33E60}"/>
              </a:ext>
            </a:extLst>
          </p:cNvPr>
          <p:cNvSpPr txBox="1"/>
          <p:nvPr/>
        </p:nvSpPr>
        <p:spPr>
          <a:xfrm>
            <a:off x="9381507" y="160318"/>
            <a:ext cx="258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부록</a:t>
            </a:r>
            <a:endParaRPr lang="en-KR" altLang="ko-KR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E476FA-8F8F-ED91-40EF-428688964503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/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794D2D-9382-002B-9A45-B6267EFA58AF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BDCC8-CF6B-EF54-BDEF-C9689890AE80}"/>
              </a:ext>
            </a:extLst>
          </p:cNvPr>
          <p:cNvSpPr/>
          <p:nvPr/>
        </p:nvSpPr>
        <p:spPr>
          <a:xfrm>
            <a:off x="1056000" y="6590804"/>
            <a:ext cx="288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7C851989-C907-0F65-9F18-EECF7DEE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3715951" y="6156046"/>
            <a:ext cx="426313" cy="540000"/>
          </a:xfrm>
          <a:prstGeom prst="rect">
            <a:avLst/>
          </a:prstGeom>
        </p:spPr>
      </p:pic>
      <p:pic>
        <p:nvPicPr>
          <p:cNvPr id="13" name="Picture 12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7F3123F9-A529-5C08-AD7F-388328EF3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2D65D6-91B8-F629-BA66-CEE408A63DA3}"/>
              </a:ext>
            </a:extLst>
          </p:cNvPr>
          <p:cNvSpPr/>
          <p:nvPr/>
        </p:nvSpPr>
        <p:spPr>
          <a:xfrm>
            <a:off x="3205779" y="2875000"/>
            <a:ext cx="6129607" cy="11079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442"/>
                </a:schemeClr>
              </a:gs>
              <a:gs pos="20000">
                <a:schemeClr val="tx2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6845C-B431-80DA-0EE3-A39D5265F3FC}"/>
              </a:ext>
            </a:extLst>
          </p:cNvPr>
          <p:cNvSpPr txBox="1"/>
          <p:nvPr/>
        </p:nvSpPr>
        <p:spPr>
          <a:xfrm>
            <a:off x="2014624" y="2321000"/>
            <a:ext cx="26148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en-US" altLang="ko-KR" sz="13800" b="1">
                <a:latin typeface="Y SpotlightOTF" panose="020B0600000101010101" pitchFamily="34" charset="-127"/>
                <a:ea typeface="Y SpotlightOTF" panose="020B0600000101010101" pitchFamily="34" charset="-127"/>
              </a:rPr>
              <a:t>2</a:t>
            </a:r>
            <a:endParaRPr lang="en-KR" sz="13800" b="1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AE6A2-C26E-D11D-84D1-6E3FDC689F00}"/>
              </a:ext>
            </a:extLst>
          </p:cNvPr>
          <p:cNvSpPr txBox="1"/>
          <p:nvPr/>
        </p:nvSpPr>
        <p:spPr>
          <a:xfrm>
            <a:off x="4748881" y="2971582"/>
            <a:ext cx="4217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프로젝트 소개</a:t>
            </a:r>
            <a:endParaRPr lang="en-KR" sz="540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28FC6-0A2C-3B25-B2DA-740FD9AF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412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EA6A7-B856-4EA8-A177-ED7DC8497B22}"/>
              </a:ext>
            </a:extLst>
          </p:cNvPr>
          <p:cNvSpPr txBox="1"/>
          <p:nvPr/>
        </p:nvSpPr>
        <p:spPr>
          <a:xfrm>
            <a:off x="4576994" y="313661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DEEP VOICE?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93D5F-25AF-A895-B37E-117BF8F3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725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B17464-84D6-5BE6-545E-35539EF8707E}"/>
              </a:ext>
            </a:extLst>
          </p:cNvPr>
          <p:cNvSpPr/>
          <p:nvPr/>
        </p:nvSpPr>
        <p:spPr>
          <a:xfrm>
            <a:off x="6783572" y="1679457"/>
            <a:ext cx="1956391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3DF99-CB38-EFE7-9F62-0FE7E3EBCA1F}"/>
              </a:ext>
            </a:extLst>
          </p:cNvPr>
          <p:cNvSpPr txBox="1"/>
          <p:nvPr/>
        </p:nvSpPr>
        <p:spPr>
          <a:xfrm>
            <a:off x="2359474" y="1679457"/>
            <a:ext cx="7677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u="none" strike="noStrike" dirty="0">
                <a:solidFill>
                  <a:srgbClr val="000000"/>
                </a:solidFill>
                <a:effectLst/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인공지능 </a:t>
            </a:r>
            <a:r>
              <a:rPr lang="en-US" altLang="ko-KR" sz="2400" u="none" strike="noStrike" dirty="0">
                <a:solidFill>
                  <a:srgbClr val="000000"/>
                </a:solidFill>
                <a:effectLst/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(AI)</a:t>
            </a:r>
            <a:r>
              <a:rPr lang="ko-KR" altLang="en-US" sz="2400" u="none" strike="noStrike" dirty="0">
                <a:solidFill>
                  <a:srgbClr val="000000"/>
                </a:solidFill>
                <a:effectLst/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기술을 활용한 </a:t>
            </a:r>
            <a:r>
              <a:rPr lang="ko-KR" altLang="en-US" sz="2400" b="1" u="none" strike="noStrike" dirty="0">
                <a:solidFill>
                  <a:srgbClr val="000000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음성 합성 기술</a:t>
            </a:r>
            <a:r>
              <a:rPr lang="ko-KR" altLang="en-US" sz="2400" u="none" strike="noStrike" dirty="0">
                <a:solidFill>
                  <a:srgbClr val="000000"/>
                </a:solidFill>
                <a:effectLst/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이다</a:t>
            </a:r>
            <a:r>
              <a:rPr lang="en-US" altLang="ko-KR" sz="2400" u="none" strike="noStrike" dirty="0">
                <a:solidFill>
                  <a:srgbClr val="000000"/>
                </a:solidFill>
                <a:effectLst/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.</a:t>
            </a:r>
            <a:endParaRPr lang="ko-KR" altLang="en-US" sz="2400" dirty="0">
              <a:effectLst/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2441A-E5DB-BD74-97D5-01E4ECA70308}"/>
              </a:ext>
            </a:extLst>
          </p:cNvPr>
          <p:cNvSpPr txBox="1"/>
          <p:nvPr/>
        </p:nvSpPr>
        <p:spPr>
          <a:xfrm>
            <a:off x="10096772" y="160318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2.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프로젝트 소개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7BC6D-2719-8FF1-86A5-CB95ABAF20FA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>
                    <a:alpha val="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8F8CE60-06C7-8256-A331-8458071C810D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01C6DE-CA0B-B2E2-34B4-07300DF0A4AE}"/>
              </a:ext>
            </a:extLst>
          </p:cNvPr>
          <p:cNvSpPr/>
          <p:nvPr/>
        </p:nvSpPr>
        <p:spPr>
          <a:xfrm>
            <a:off x="1056000" y="6590804"/>
            <a:ext cx="288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9" name="Picture 28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4A5F5B2-B575-27F9-458F-562B48C7A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3715951" y="6156046"/>
            <a:ext cx="426313" cy="540000"/>
          </a:xfrm>
          <a:prstGeom prst="rect">
            <a:avLst/>
          </a:prstGeom>
        </p:spPr>
      </p:pic>
      <p:pic>
        <p:nvPicPr>
          <p:cNvPr id="30" name="Picture 29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0B0DA581-F103-3FA8-0D51-21A93F6914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F15E9-AF66-B6D0-D103-A1BD1368BA8E}"/>
              </a:ext>
            </a:extLst>
          </p:cNvPr>
          <p:cNvSpPr txBox="1"/>
          <p:nvPr/>
        </p:nvSpPr>
        <p:spPr>
          <a:xfrm>
            <a:off x="1056000" y="713198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DEEP VOICE?</a:t>
            </a:r>
            <a:endParaRPr lang="en-KR" sz="3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E2AC8-91A4-7986-6A4D-EA1E7238B543}"/>
              </a:ext>
            </a:extLst>
          </p:cNvPr>
          <p:cNvSpPr txBox="1"/>
          <p:nvPr/>
        </p:nvSpPr>
        <p:spPr>
          <a:xfrm>
            <a:off x="3827721" y="4837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7C58A-652B-E63E-83DB-002DAE9B4382}"/>
              </a:ext>
            </a:extLst>
          </p:cNvPr>
          <p:cNvSpPr txBox="1"/>
          <p:nvPr/>
        </p:nvSpPr>
        <p:spPr>
          <a:xfrm>
            <a:off x="2257004" y="4991345"/>
            <a:ext cx="7677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>
                <a:solidFill>
                  <a:srgbClr val="000000"/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특정 인물의 목소리를 합성하여 </a:t>
            </a:r>
            <a:endParaRPr lang="en-US" altLang="ko-KR" sz="2400">
              <a:solidFill>
                <a:srgbClr val="000000"/>
              </a:solidFill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01F4D-34A1-6BE3-D671-CAD27BCEC4B5}"/>
              </a:ext>
            </a:extLst>
          </p:cNvPr>
          <p:cNvSpPr txBox="1"/>
          <p:nvPr/>
        </p:nvSpPr>
        <p:spPr>
          <a:xfrm>
            <a:off x="3221652" y="5500922"/>
            <a:ext cx="574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>
                <a:solidFill>
                  <a:srgbClr val="000000"/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해당 특정 인물의 목소리를 생성하는 기술</a:t>
            </a:r>
            <a:endParaRPr lang="ko-KR" altLang="en-US" sz="2400">
              <a:effectLst/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FE381-9D8B-B6C8-6FFA-4261608135DE}"/>
              </a:ext>
            </a:extLst>
          </p:cNvPr>
          <p:cNvSpPr/>
          <p:nvPr/>
        </p:nvSpPr>
        <p:spPr>
          <a:xfrm>
            <a:off x="1598771" y="2294653"/>
            <a:ext cx="8994458" cy="2422226"/>
          </a:xfrm>
          <a:prstGeom prst="roundRect">
            <a:avLst>
              <a:gd name="adj" fmla="val 105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D5B07A3-2054-E1DB-D75C-FD2D8A1CD7B6}"/>
              </a:ext>
            </a:extLst>
          </p:cNvPr>
          <p:cNvSpPr/>
          <p:nvPr/>
        </p:nvSpPr>
        <p:spPr>
          <a:xfrm>
            <a:off x="4490414" y="2373533"/>
            <a:ext cx="5444577" cy="2236469"/>
          </a:xfrm>
          <a:prstGeom prst="roundRect">
            <a:avLst>
              <a:gd name="adj" fmla="val 9135"/>
            </a:avLst>
          </a:prstGeom>
          <a:solidFill>
            <a:schemeClr val="accent1">
              <a:alpha val="1224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143DBB24-2082-1401-60E8-256EEF6C729C}"/>
              </a:ext>
            </a:extLst>
          </p:cNvPr>
          <p:cNvSpPr/>
          <p:nvPr/>
        </p:nvSpPr>
        <p:spPr>
          <a:xfrm>
            <a:off x="3784249" y="3264453"/>
            <a:ext cx="1105023" cy="625382"/>
          </a:xfrm>
          <a:prstGeom prst="rightArrow">
            <a:avLst/>
          </a:prstGeom>
          <a:gradFill>
            <a:gsLst>
              <a:gs pos="0">
                <a:schemeClr val="bg1">
                  <a:alpha val="30442"/>
                </a:schemeClr>
              </a:gs>
              <a:gs pos="68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 descr="A cartoon of a child&#10;&#10;Description automatically generated">
            <a:extLst>
              <a:ext uri="{FF2B5EF4-FFF2-40B4-BE49-F238E27FC236}">
                <a16:creationId xmlns:a16="http://schemas.microsoft.com/office/drawing/2014/main" id="{04A625BA-3A2A-6106-C672-D5DAFF23E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680" y="2987414"/>
            <a:ext cx="1080000" cy="1080000"/>
          </a:xfrm>
          <a:prstGeom prst="rect">
            <a:avLst/>
          </a:prstGeom>
        </p:spPr>
      </p:pic>
      <p:pic>
        <p:nvPicPr>
          <p:cNvPr id="26" name="Picture 25" descr="A cartoon of a child&#10;&#10;Description automatically generated">
            <a:extLst>
              <a:ext uri="{FF2B5EF4-FFF2-40B4-BE49-F238E27FC236}">
                <a16:creationId xmlns:a16="http://schemas.microsoft.com/office/drawing/2014/main" id="{78F4E636-94AB-820F-AC65-60EF1741F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1621" y="2974382"/>
            <a:ext cx="1080000" cy="1080000"/>
          </a:xfrm>
          <a:prstGeom prst="rect">
            <a:avLst/>
          </a:prstGeom>
        </p:spPr>
      </p:pic>
      <p:pic>
        <p:nvPicPr>
          <p:cNvPr id="20" name="Picture 19" descr="A purple brain with many points&#10;&#10;Description automatically generated">
            <a:extLst>
              <a:ext uri="{FF2B5EF4-FFF2-40B4-BE49-F238E27FC236}">
                <a16:creationId xmlns:a16="http://schemas.microsoft.com/office/drawing/2014/main" id="{78BA0B9F-81BE-EA4A-DB44-724DCC150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5997" y="2530474"/>
            <a:ext cx="1080000" cy="108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0F67FD3-9900-7A13-D7B9-6F28F721DA96}"/>
              </a:ext>
            </a:extLst>
          </p:cNvPr>
          <p:cNvSpPr txBox="1"/>
          <p:nvPr/>
        </p:nvSpPr>
        <p:spPr>
          <a:xfrm>
            <a:off x="5117475" y="3675292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AI</a:t>
            </a:r>
            <a:endParaRPr lang="en-KR" sz="2400" b="1">
              <a:solidFill>
                <a:schemeClr val="tx1">
                  <a:lumMod val="65000"/>
                  <a:lumOff val="35000"/>
                </a:schemeClr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pic>
        <p:nvPicPr>
          <p:cNvPr id="34" name="Picture 33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5C733E65-3B83-FF64-5780-70AAC7C30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3490" y="3200227"/>
            <a:ext cx="720000" cy="720000"/>
          </a:xfrm>
          <a:prstGeom prst="rect">
            <a:avLst/>
          </a:prstGeom>
        </p:spPr>
      </p:pic>
      <p:pic>
        <p:nvPicPr>
          <p:cNvPr id="36" name="Picture 35" descr="A red and orange sound waves&#10;&#10;Description automatically generated">
            <a:extLst>
              <a:ext uri="{FF2B5EF4-FFF2-40B4-BE49-F238E27FC236}">
                <a16:creationId xmlns:a16="http://schemas.microsoft.com/office/drawing/2014/main" id="{A8A84924-3826-3B94-10D2-6442F0DC02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7973" y="3200227"/>
            <a:ext cx="720000" cy="720000"/>
          </a:xfrm>
          <a:prstGeom prst="rect">
            <a:avLst/>
          </a:prstGeom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55FB4A20-866F-BDD5-0230-0C15BA1C4F72}"/>
              </a:ext>
            </a:extLst>
          </p:cNvPr>
          <p:cNvSpPr/>
          <p:nvPr/>
        </p:nvSpPr>
        <p:spPr>
          <a:xfrm>
            <a:off x="6574415" y="3253542"/>
            <a:ext cx="1105023" cy="625382"/>
          </a:xfrm>
          <a:prstGeom prst="rightArrow">
            <a:avLst/>
          </a:prstGeom>
          <a:gradFill>
            <a:gsLst>
              <a:gs pos="9000">
                <a:schemeClr val="bg1">
                  <a:alpha val="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 descr="A person in a hoodie using a computer&#10;&#10;Description automatically generated">
            <a:extLst>
              <a:ext uri="{FF2B5EF4-FFF2-40B4-BE49-F238E27FC236}">
                <a16:creationId xmlns:a16="http://schemas.microsoft.com/office/drawing/2014/main" id="{F690685E-9580-9E8D-2A49-6BC76F85EB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7807" y="3147239"/>
            <a:ext cx="1080000" cy="1080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B0AB30-E9F6-6B99-9C33-467F0CCF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791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BF5C08D-A45C-2290-E99C-8B1D6D592976}"/>
              </a:ext>
            </a:extLst>
          </p:cNvPr>
          <p:cNvSpPr/>
          <p:nvPr/>
        </p:nvSpPr>
        <p:spPr>
          <a:xfrm>
            <a:off x="3242576" y="2563251"/>
            <a:ext cx="941687" cy="39639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A3084-6B9D-F645-553C-9BC1C0E2FA05}"/>
              </a:ext>
            </a:extLst>
          </p:cNvPr>
          <p:cNvSpPr txBox="1"/>
          <p:nvPr/>
        </p:nvSpPr>
        <p:spPr>
          <a:xfrm>
            <a:off x="3180387" y="2559488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256</a:t>
            </a:r>
            <a:r>
              <a:rPr lang="ko-KR" altLang="en-US" sz="2400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억</a:t>
            </a:r>
            <a:endParaRPr lang="en-KR" sz="2400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3F1E733C-BD1E-69F5-1B26-732616E7D5E2}"/>
              </a:ext>
            </a:extLst>
          </p:cNvPr>
          <p:cNvSpPr/>
          <p:nvPr/>
        </p:nvSpPr>
        <p:spPr>
          <a:xfrm>
            <a:off x="2428436" y="2918762"/>
            <a:ext cx="1337191" cy="1995702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94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88F25-BA51-05AF-ED5D-CEC5C5AAC7A9}"/>
              </a:ext>
            </a:extLst>
          </p:cNvPr>
          <p:cNvSpPr/>
          <p:nvPr/>
        </p:nvSpPr>
        <p:spPr>
          <a:xfrm>
            <a:off x="1056000" y="6590805"/>
            <a:ext cx="10080000" cy="106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78ABD-3352-476D-5990-0511C5CA1452}"/>
              </a:ext>
            </a:extLst>
          </p:cNvPr>
          <p:cNvSpPr/>
          <p:nvPr/>
        </p:nvSpPr>
        <p:spPr>
          <a:xfrm>
            <a:off x="1056000" y="6590804"/>
            <a:ext cx="2880000" cy="106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4" name="Picture 13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13D0560D-9DAF-B2C0-2290-CC20F0326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42285" y1="31055" x2="48730" y2="27148"/>
                        <a14:foregroundMark x1="48730" y1="27148" x2="49609" y2="26074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64006" y1="47351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0977" y1="41113" x2="67578" y2="50781"/>
                        <a14:backgroundMark x1="51660" y1="37793" x2="65820" y2="43750"/>
                        <a14:backgroundMark x1="65820" y1="43750" x2="57617" y2="45313"/>
                        <a14:backgroundMark x1="57617" y1="45313" x2="51074" y2="40234"/>
                        <a14:backgroundMark x1="51074" y1="40234" x2="60938" y2="39258"/>
                        <a14:backgroundMark x1="60938" y1="39258" x2="63672" y2="46777"/>
                        <a14:backgroundMark x1="63672" y1="46777" x2="56348" y2="45703"/>
                        <a14:backgroundMark x1="56348" y1="45703" x2="57324" y2="45508"/>
                      </a14:backgroundRemoval>
                    </a14:imgEffect>
                  </a14:imgLayer>
                </a14:imgProps>
              </a:ext>
            </a:extLst>
          </a:blip>
          <a:srcRect l="6075" t="8666" r="45732" b="30289"/>
          <a:stretch/>
        </p:blipFill>
        <p:spPr>
          <a:xfrm>
            <a:off x="3715951" y="6156046"/>
            <a:ext cx="426313" cy="540000"/>
          </a:xfrm>
          <a:prstGeom prst="rect">
            <a:avLst/>
          </a:prstGeom>
        </p:spPr>
      </p:pic>
      <p:pic>
        <p:nvPicPr>
          <p:cNvPr id="15" name="Picture 14" descr="A black and white sign with a person running&#10;&#10;Description automatically generated">
            <a:extLst>
              <a:ext uri="{FF2B5EF4-FFF2-40B4-BE49-F238E27FC236}">
                <a16:creationId xmlns:a16="http://schemas.microsoft.com/office/drawing/2014/main" id="{67548A35-768C-35B7-3A7B-0C49EE7222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41" l="9961" r="92480">
                        <a14:foregroundMark x1="16016" y1="31934" x2="19922" y2="25488"/>
                        <a14:foregroundMark x1="19922" y1="25488" x2="27246" y2="24609"/>
                        <a14:foregroundMark x1="27246" y1="24609" x2="31055" y2="32129"/>
                        <a14:foregroundMark x1="31055" y1="32129" x2="29883" y2="38184"/>
                        <a14:foregroundMark x1="11035" y1="49902" x2="19531" y2="51953"/>
                        <a14:foregroundMark x1="19531" y1="51953" x2="25488" y2="50977"/>
                        <a14:foregroundMark x1="31836" y1="14941" x2="42676" y2="13477"/>
                        <a14:foregroundMark x1="42969" y1="17871" x2="44141" y2="19043"/>
                        <a14:foregroundMark x1="35156" y1="20605" x2="38770" y2="21777"/>
                        <a14:foregroundMark x1="56152" y1="43652" x2="69629" y2="50000"/>
                        <a14:foregroundMark x1="70898" y1="43066" x2="79492" y2="45508"/>
                        <a14:foregroundMark x1="79492" y1="45508" x2="86816" y2="58105"/>
                        <a14:foregroundMark x1="79199" y1="18262" x2="79297" y2="21387"/>
                        <a14:foregroundMark x1="59961" y1="28516" x2="59961" y2="28516"/>
                        <a14:foregroundMark x1="64551" y1="21191" x2="64551" y2="21191"/>
                        <a14:foregroundMark x1="62402" y1="25195" x2="62402" y2="25195"/>
                        <a14:foregroundMark x1="68945" y1="23047" x2="68945" y2="23047"/>
                        <a14:foregroundMark x1="74414" y1="24121" x2="74414" y2="24121"/>
                        <a14:foregroundMark x1="92480" y1="23730" x2="92480" y2="23730"/>
                        <a14:foregroundMark x1="91602" y1="27539" x2="91602" y2="27539"/>
                        <a14:foregroundMark x1="89355" y1="29980" x2="89355" y2="29980"/>
                        <a14:foregroundMark x1="87891" y1="33789" x2="87891" y2="33789"/>
                        <a14:foregroundMark x1="84082" y1="30469" x2="84082" y2="30469"/>
                        <a14:foregroundMark x1="80078" y1="29785" x2="80078" y2="29785"/>
                        <a14:foregroundMark x1="76953" y1="32715" x2="76953" y2="32715"/>
                        <a14:foregroundMark x1="73535" y1="35645" x2="73535" y2="35645"/>
                        <a14:foregroundMark x1="71875" y1="38770" x2="71875" y2="38770"/>
                        <a14:foregroundMark x1="71289" y1="71777" x2="71289" y2="71777"/>
                        <a14:foregroundMark x1="31348" y1="76367" x2="31348" y2="76367"/>
                        <a14:backgroundMark x1="52246" y1="25684" x2="52246" y2="25684"/>
                        <a14:backgroundMark x1="54199" y1="22754" x2="40820" y2="34277"/>
                        <a14:backgroundMark x1="40820" y1="34277" x2="40137" y2="34668"/>
                      </a14:backgroundRemoval>
                    </a14:imgEffect>
                  </a14:imgLayer>
                </a14:imgProps>
              </a:ext>
            </a:extLst>
          </a:blip>
          <a:srcRect l="51807" t="10001" b="33407"/>
          <a:stretch/>
        </p:blipFill>
        <p:spPr>
          <a:xfrm>
            <a:off x="10937230" y="6156158"/>
            <a:ext cx="459867" cy="5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A5F9F3-3981-0ECC-AEDC-A3781FD4C479}"/>
              </a:ext>
            </a:extLst>
          </p:cNvPr>
          <p:cNvSpPr txBox="1"/>
          <p:nvPr/>
        </p:nvSpPr>
        <p:spPr>
          <a:xfrm>
            <a:off x="10096772" y="160318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Y SpotlightOTF" panose="020B0600000101010101" pitchFamily="34" charset="-127"/>
                <a:ea typeface="Y SpotlightOTF" panose="020B0600000101010101" pitchFamily="34" charset="-127"/>
              </a:rPr>
              <a:t>2. </a:t>
            </a:r>
            <a:r>
              <a:rPr lang="ko-KR" altLang="en-US">
                <a:latin typeface="Y SpotlightOTF" panose="020B0600000101010101" pitchFamily="34" charset="-127"/>
                <a:ea typeface="Y SpotlightOTF" panose="020B0600000101010101" pitchFamily="34" charset="-127"/>
              </a:rPr>
              <a:t>프로젝트 소개</a:t>
            </a:r>
            <a:endParaRPr lang="en-KR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FC96B8-15BD-F7B9-B7F5-A7BB010DA49E}"/>
              </a:ext>
            </a:extLst>
          </p:cNvPr>
          <p:cNvCxnSpPr>
            <a:cxnSpLocks/>
          </p:cNvCxnSpPr>
          <p:nvPr/>
        </p:nvCxnSpPr>
        <p:spPr>
          <a:xfrm>
            <a:off x="1886194" y="517775"/>
            <a:ext cx="10080000" cy="0"/>
          </a:xfrm>
          <a:prstGeom prst="line">
            <a:avLst/>
          </a:prstGeom>
          <a:ln w="22225">
            <a:gradFill flip="none" rotWithShape="1">
              <a:gsLst>
                <a:gs pos="57000">
                  <a:schemeClr val="bg1">
                    <a:alpha val="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E20C1B-D490-F0B7-723B-31F7CBF06596}"/>
              </a:ext>
            </a:extLst>
          </p:cNvPr>
          <p:cNvSpPr txBox="1"/>
          <p:nvPr/>
        </p:nvSpPr>
        <p:spPr>
          <a:xfrm>
            <a:off x="746163" y="1752141"/>
            <a:ext cx="3979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Voice Cloning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Y SpotlightOTF" panose="020B0600000101010101" pitchFamily="34" charset="-127"/>
                <a:ea typeface="Y SpotlightOTF" panose="020B0600000101010101" pitchFamily="34" charset="-127"/>
              </a:rPr>
              <a:t>시장의 확대와 전망</a:t>
            </a:r>
            <a:endParaRPr lang="ko-KR" altLang="en-US" b="0" dirty="0">
              <a:effectLst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4E05D-82D7-702F-F7AF-D7DEC4918F98}"/>
              </a:ext>
            </a:extLst>
          </p:cNvPr>
          <p:cNvSpPr txBox="1"/>
          <p:nvPr/>
        </p:nvSpPr>
        <p:spPr>
          <a:xfrm>
            <a:off x="1056000" y="715761"/>
            <a:ext cx="3669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Y SpotlightOTF" panose="020B0600000101010101" pitchFamily="34" charset="-127"/>
                <a:ea typeface="Y SpotlightOTF" panose="020B0600000101010101" pitchFamily="34" charset="-127"/>
              </a:rPr>
              <a:t>DEEP VOICE</a:t>
            </a:r>
            <a:r>
              <a:rPr lang="ko-KR" altLang="en-US" sz="3200">
                <a:latin typeface="Y SpotlightOTF" panose="020B0600000101010101" pitchFamily="34" charset="-127"/>
                <a:ea typeface="Y SpotlightOTF" panose="020B0600000101010101" pitchFamily="34" charset="-127"/>
              </a:rPr>
              <a:t> 시장</a:t>
            </a:r>
            <a:endParaRPr lang="en-KR" sz="320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BB943958-E897-6308-0DFA-13AA02D5D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630" y="3824125"/>
            <a:ext cx="1080000" cy="1080000"/>
          </a:xfrm>
          <a:prstGeom prst="rect">
            <a:avLst/>
          </a:prstGeom>
        </p:spPr>
      </p:pic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5B0A48CC-1236-4DB9-7916-E1379A966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823" y="3088480"/>
            <a:ext cx="1825984" cy="182598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D7A116-A3C7-73DB-DC34-A82C00B12982}"/>
              </a:ext>
            </a:extLst>
          </p:cNvPr>
          <p:cNvCxnSpPr>
            <a:cxnSpLocks/>
          </p:cNvCxnSpPr>
          <p:nvPr/>
        </p:nvCxnSpPr>
        <p:spPr>
          <a:xfrm>
            <a:off x="988436" y="4904125"/>
            <a:ext cx="36695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A98766-8013-1BEC-BA40-856B3515F35A}"/>
              </a:ext>
            </a:extLst>
          </p:cNvPr>
          <p:cNvSpPr txBox="1"/>
          <p:nvPr/>
        </p:nvSpPr>
        <p:spPr>
          <a:xfrm>
            <a:off x="1479434" y="490214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2024</a:t>
            </a:r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99091-DD76-FA04-6998-AC3A84682071}"/>
              </a:ext>
            </a:extLst>
          </p:cNvPr>
          <p:cNvSpPr txBox="1"/>
          <p:nvPr/>
        </p:nvSpPr>
        <p:spPr>
          <a:xfrm>
            <a:off x="3135023" y="49020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2033</a:t>
            </a:r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46CA0D-679D-5B97-FE69-B0D90929B962}"/>
              </a:ext>
            </a:extLst>
          </p:cNvPr>
          <p:cNvSpPr txBox="1"/>
          <p:nvPr/>
        </p:nvSpPr>
        <p:spPr>
          <a:xfrm>
            <a:off x="850095" y="2159650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</a:t>
            </a:r>
            <a:r>
              <a:rPr lang="ko-KR" altLang="en-US" sz="160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단위</a:t>
            </a:r>
            <a:r>
              <a:rPr lang="en-US" altLang="ko-KR" sz="160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:</a:t>
            </a:r>
            <a:r>
              <a:rPr lang="ko-KR" altLang="en-US" sz="160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달러</a:t>
            </a:r>
            <a:r>
              <a:rPr lang="en-US" altLang="ko-KR" sz="160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)</a:t>
            </a:r>
            <a:endParaRPr lang="en-KR" sz="160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12347-E29A-BDD8-290E-1CA7B0D67108}"/>
              </a:ext>
            </a:extLst>
          </p:cNvPr>
          <p:cNvSpPr txBox="1"/>
          <p:nvPr/>
        </p:nvSpPr>
        <p:spPr>
          <a:xfrm>
            <a:off x="1468407" y="344032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18</a:t>
            </a:r>
            <a:r>
              <a:rPr lang="ko-KR" altLang="en-US" b="1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억</a:t>
            </a:r>
            <a:endParaRPr lang="en-KR" b="1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4CEA0-ABF9-5D9C-E5A8-512C17547789}"/>
              </a:ext>
            </a:extLst>
          </p:cNvPr>
          <p:cNvSpPr txBox="1"/>
          <p:nvPr/>
        </p:nvSpPr>
        <p:spPr>
          <a:xfrm>
            <a:off x="2435382" y="5570910"/>
            <a:ext cx="767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생성형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AI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기술 성장에 따른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Voice Cloning 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시장 성장 </a:t>
            </a:r>
            <a:endParaRPr lang="en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1" name="그림 5">
            <a:extLst>
              <a:ext uri="{FF2B5EF4-FFF2-40B4-BE49-F238E27FC236}">
                <a16:creationId xmlns:a16="http://schemas.microsoft.com/office/drawing/2014/main" id="{FFC09224-5EEF-0956-6367-FA202AD0BF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78" y="2724764"/>
            <a:ext cx="1071126" cy="1008119"/>
          </a:xfrm>
          <a:prstGeom prst="rect">
            <a:avLst/>
          </a:prstGeom>
        </p:spPr>
      </p:pic>
      <p:pic>
        <p:nvPicPr>
          <p:cNvPr id="42" name="그림 6">
            <a:extLst>
              <a:ext uri="{FF2B5EF4-FFF2-40B4-BE49-F238E27FC236}">
                <a16:creationId xmlns:a16="http://schemas.microsoft.com/office/drawing/2014/main" id="{B9A853E2-A1AA-8018-9E92-F42D4DD16F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38" y="1003181"/>
            <a:ext cx="1439456" cy="1439456"/>
          </a:xfrm>
          <a:prstGeom prst="rect">
            <a:avLst/>
          </a:prstGeom>
        </p:spPr>
      </p:pic>
      <p:pic>
        <p:nvPicPr>
          <p:cNvPr id="43" name="그림 11">
            <a:extLst>
              <a:ext uri="{FF2B5EF4-FFF2-40B4-BE49-F238E27FC236}">
                <a16:creationId xmlns:a16="http://schemas.microsoft.com/office/drawing/2014/main" id="{D559BD8B-AC3D-9AA2-D89F-2452C9EAC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40" y="3922985"/>
            <a:ext cx="3448050" cy="13239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324F641-F315-3C85-2A21-10282D7F7062}"/>
              </a:ext>
            </a:extLst>
          </p:cNvPr>
          <p:cNvSpPr txBox="1"/>
          <p:nvPr/>
        </p:nvSpPr>
        <p:spPr>
          <a:xfrm>
            <a:off x="7378048" y="2530038"/>
            <a:ext cx="4019049" cy="1349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>
              <a:lnSpc>
                <a:spcPct val="150000"/>
              </a:lnSpc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 err="1"/>
              <a:t>에스파</a:t>
            </a:r>
            <a:r>
              <a:rPr lang="en-US" altLang="ko-KR" dirty="0"/>
              <a:t>”</a:t>
            </a:r>
            <a:r>
              <a:rPr lang="ko-KR" altLang="en-US" dirty="0"/>
              <a:t>와 가상멤버 </a:t>
            </a:r>
            <a:r>
              <a:rPr lang="en-US" altLang="ko-KR" dirty="0"/>
              <a:t>“ae-</a:t>
            </a:r>
            <a:r>
              <a:rPr lang="en-US" altLang="ko-KR" dirty="0" err="1"/>
              <a:t>Aespa</a:t>
            </a:r>
            <a:r>
              <a:rPr lang="en-US" altLang="ko-KR" dirty="0"/>
              <a:t>”</a:t>
            </a:r>
          </a:p>
          <a:p>
            <a:r>
              <a:rPr lang="ko-KR" alt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가상 캐릭터와 실제 멤버가 활동하는 아이돌 그룹</a:t>
            </a:r>
            <a:endParaRPr lang="en-US" altLang="ko-KR" b="0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r>
              <a:rPr lang="en-US" altLang="ko-KR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Voice Cloning</a:t>
            </a:r>
            <a:r>
              <a:rPr lang="ko-KR" alt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을 통해 가상 캐릭터가 </a:t>
            </a:r>
            <a:endParaRPr lang="en-US" altLang="ko-KR" b="0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r>
              <a:rPr lang="ko-KR" alt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대화하고 노래할 수 있도록 하였습니다</a:t>
            </a:r>
            <a:r>
              <a:rPr lang="en-US" altLang="ko-KR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.</a:t>
            </a:r>
            <a:endParaRPr lang="en-KR" b="0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C4A475-FBCD-517B-4BF7-BE1701B2BB32}"/>
              </a:ext>
            </a:extLst>
          </p:cNvPr>
          <p:cNvSpPr txBox="1"/>
          <p:nvPr/>
        </p:nvSpPr>
        <p:spPr>
          <a:xfrm>
            <a:off x="8530226" y="1052575"/>
            <a:ext cx="3034805" cy="167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>
              <a:lnSpc>
                <a:spcPct val="150000"/>
              </a:lnSpc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</a:lstStyle>
          <a:p>
            <a:r>
              <a:rPr lang="en-US" altLang="ko-KR" dirty="0"/>
              <a:t>KT “AI </a:t>
            </a:r>
            <a:r>
              <a:rPr lang="ko-KR" altLang="en-US" dirty="0"/>
              <a:t>보이스 스튜디오</a:t>
            </a:r>
            <a:r>
              <a:rPr lang="en-US" altLang="ko-KR" dirty="0"/>
              <a:t>”</a:t>
            </a:r>
          </a:p>
          <a:p>
            <a:r>
              <a:rPr lang="en-US" altLang="ko-KR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100</a:t>
            </a:r>
            <a:r>
              <a:rPr lang="ko-KR" alt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개의 </a:t>
            </a:r>
            <a:r>
              <a:rPr 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Al </a:t>
            </a:r>
            <a:r>
              <a:rPr lang="ko-KR" alt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목소리를 활용하여 </a:t>
            </a:r>
            <a:endParaRPr lang="en-US" altLang="ko-KR" b="0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r>
              <a:rPr lang="ko-KR" alt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기쁨</a:t>
            </a:r>
            <a:r>
              <a:rPr lang="en-US" altLang="ko-KR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, </a:t>
            </a:r>
            <a:r>
              <a:rPr lang="ko-KR" alt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슬픔</a:t>
            </a:r>
            <a:r>
              <a:rPr lang="en-US" altLang="ko-KR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, </a:t>
            </a:r>
            <a:r>
              <a:rPr lang="ko-KR" alt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화남 등 다양한 감정을 </a:t>
            </a:r>
            <a:endParaRPr lang="en-US" altLang="ko-KR" b="0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r>
              <a:rPr lang="ko-KR" altLang="en-US" b="0" dirty="0"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담아내는 음성을 생성할 수 있습니다</a:t>
            </a:r>
          </a:p>
          <a:p>
            <a:endParaRPr lang="en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CC39CB-5530-A1D3-4BD4-C25E934EF50C}"/>
              </a:ext>
            </a:extLst>
          </p:cNvPr>
          <p:cNvSpPr txBox="1"/>
          <p:nvPr/>
        </p:nvSpPr>
        <p:spPr>
          <a:xfrm>
            <a:off x="8108142" y="4007501"/>
            <a:ext cx="3602268" cy="1349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KR"/>
            </a:defPPr>
            <a:lvl1pPr>
              <a:defRPr>
                <a:latin typeface="S-Core Dream 2 ExtraLight" panose="020B0203030302020204" pitchFamily="34" charset="-127"/>
                <a:ea typeface="S-Core Dream 2 ExtraLight" panose="020B02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Bixby Voice Creator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사용자가 자신의 목소리를 직접 생성하고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Bixby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적용 할 수 있는 기능을 제공합니다</a:t>
            </a:r>
          </a:p>
          <a:p>
            <a:pPr>
              <a:lnSpc>
                <a:spcPct val="150000"/>
              </a:lnSpc>
            </a:pPr>
            <a:endParaRPr lang="en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ED979-AB86-B353-6F2F-C6D940E6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E9A6E-6D20-9648-8F6E-79DE2BB38AB9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712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3272</TotalTime>
  <Words>1729</Words>
  <Application>Microsoft Office PowerPoint</Application>
  <PresentationFormat>와이드스크린</PresentationFormat>
  <Paragraphs>511</Paragraphs>
  <Slides>55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72" baseType="lpstr">
      <vt:lpstr>S-Core Dream 6 Bold</vt:lpstr>
      <vt:lpstr>S-Core Dream 4 Regular</vt:lpstr>
      <vt:lpstr>S-Core Dream 7 ExtraBold</vt:lpstr>
      <vt:lpstr>Aptos</vt:lpstr>
      <vt:lpstr>Arial</vt:lpstr>
      <vt:lpstr>S-Core Dream 1 Thin</vt:lpstr>
      <vt:lpstr>Y SpotlightOTF</vt:lpstr>
      <vt:lpstr>Aptos Display</vt:lpstr>
      <vt:lpstr>Jua</vt:lpstr>
      <vt:lpstr>Malgun Gothic</vt:lpstr>
      <vt:lpstr>S-Core Dream 2 ExtraLight</vt:lpstr>
      <vt:lpstr>S-Core Dream 5 Medium</vt:lpstr>
      <vt:lpstr>Malgun Gothic</vt:lpstr>
      <vt:lpstr>Calibri</vt:lpstr>
      <vt:lpstr>S-Core Dream 8 Heavy</vt:lpstr>
      <vt:lpstr>Roboto</vt:lpstr>
      <vt:lpstr>Office Theme</vt:lpstr>
      <vt:lpstr>Voice Verity</vt:lpstr>
      <vt:lpstr>Voice Verity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Verity</dc:title>
  <dc:creator>김성규</dc:creator>
  <cp:lastModifiedBy>정주영</cp:lastModifiedBy>
  <cp:revision>34</cp:revision>
  <dcterms:created xsi:type="dcterms:W3CDTF">2024-07-15T08:09:11Z</dcterms:created>
  <dcterms:modified xsi:type="dcterms:W3CDTF">2024-07-24T23:41:03Z</dcterms:modified>
</cp:coreProperties>
</file>